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7" r:id="rId4"/>
    <p:sldMasterId id="2147483682"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33"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0948CB"/>
    <a:srgbClr val="0B49CB"/>
    <a:srgbClr val="F2F4F8"/>
    <a:srgbClr val="1C7DDB"/>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061FC-8156-4C78-8BA7-6DBED79EE65E}" v="2187" dt="2025-04-23T11:50:01.700"/>
    <p1510:client id="{4529C90F-FF67-4A9E-8423-57D050EC6C9B}" v="631" dt="2025-04-22T15:18:48.94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257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18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3019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2648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458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507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7798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36225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7265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5271873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47855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72553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3426948"/>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06100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396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3024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22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584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638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4/23/2025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5123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4/23/2025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226876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lavioaguirre/datascience_capstone/blob/main/notebooks/modules/1_data_collection_and_wrangling/1.3_spacex_data_wrangling.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lavioaguirre/datascience_capstone/blob/main/notebooks/modules/2_eda/2.1_eda_with_pandas.ipynb" TargetMode="External"/><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lavioaguirre/datascience_capstone/blob/main/notebooks/modules/2_eda/2.2_eda_with_sql_sqllite.ipynb" TargetMode="External"/><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lavioaguirre/datascience_capstone/blob/main/notebooks/modules/3_data_visualization/3.1_launch_site_location.ipynb" TargetMode="External"/><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lavioaguirre/datascience_capstone/tree/main/dashboard" TargetMode="External"/><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lavioaguirre/datascience_capstone/blob/main/notebooks/modules/4_modeling/4.1_spacex_machine_learning_prediction.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lavioaguirre/datascience_capstone/blob/main/notebooks/modules/3_data_visualization/3.1_launch_site_location.ipynb" TargetMode="External"/><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hyperlink" Target="https://github.com/flavioaguirre/datascience_capstone/blob/main/notebooks/modules/1_data_collection_and_wrangling/1.1_spacex_data_collection_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lavioaguirre/datascience_capstone/blob/main/notebooks/modules/1_data_collection_and_wrangling/1.2_spacex_data_collection_webscraping.ipynb" TargetMode="External"/><Relationship Id="rId2" Type="http://schemas.openxmlformats.org/officeDocument/2006/relationships/image" Target="../media/image4.png"/><Relationship Id="rId1" Type="http://schemas.openxmlformats.org/officeDocument/2006/relationships/slideLayout" Target="../slideLayouts/slideLayout1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5134089"/>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By Flavio Aguirre</a:t>
            </a:r>
          </a:p>
          <a:p>
            <a:r>
              <a:rPr lang="en-US">
                <a:latin typeface="Abadi"/>
              </a:rPr>
              <a:t>23/04/2025</a:t>
            </a:r>
            <a:endParaRPr lang="en-US"/>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4E0136A8-14F1-70F6-686A-7A546A963DB2}"/>
              </a:ext>
            </a:extLst>
          </p:cNvPr>
          <p:cNvSpPr txBox="1"/>
          <p:nvPr/>
        </p:nvSpPr>
        <p:spPr>
          <a:xfrm>
            <a:off x="1063625" y="1666874"/>
            <a:ext cx="5048250"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We analyzed the data to determine the type of data in the dataset and to see if we found any missing, duplicate, or null values. The following flowchart was followed.</a:t>
            </a:r>
            <a:endParaRPr lang="en-US" sz="2200">
              <a:solidFill>
                <a:schemeClr val="bg1"/>
              </a:solidFill>
              <a:latin typeface="Abadi"/>
            </a:endParaRPr>
          </a:p>
          <a:p>
            <a:endParaRPr lang="en-US" sz="2200" dirty="0">
              <a:latin typeface="Abadi"/>
            </a:endParaRPr>
          </a:p>
          <a:p>
            <a:r>
              <a:rPr lang="en-US" sz="2200" dirty="0">
                <a:solidFill>
                  <a:schemeClr val="bg1"/>
                </a:solidFill>
                <a:latin typeface="Abadi"/>
                <a:ea typeface="+mn-lt"/>
                <a:cs typeface="+mn-lt"/>
              </a:rPr>
              <a:t>You can also view the process at:</a:t>
            </a:r>
            <a:endParaRPr lang="en-US" sz="2200">
              <a:solidFill>
                <a:schemeClr val="bg1"/>
              </a:solidFill>
              <a:latin typeface="Abadi"/>
            </a:endParaRPr>
          </a:p>
          <a:p>
            <a:r>
              <a:rPr lang="en-US" sz="22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200" b="1">
              <a:solidFill>
                <a:schemeClr val="bg1"/>
              </a:solidFill>
              <a:latin typeface="Abadi"/>
              <a:hlinkClick r:id="rId3">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7585E2EB-3010-5B13-6773-9739D0C391D9}"/>
              </a:ext>
            </a:extLst>
          </p:cNvPr>
          <p:cNvPicPr>
            <a:picLocks noChangeAspect="1"/>
          </p:cNvPicPr>
          <p:nvPr/>
        </p:nvPicPr>
        <p:blipFill>
          <a:blip r:embed="rId4"/>
          <a:stretch>
            <a:fillRect/>
          </a:stretch>
        </p:blipFill>
        <p:spPr>
          <a:xfrm>
            <a:off x="6338006" y="1415873"/>
            <a:ext cx="4186768" cy="464714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6F35176-3CB6-201E-9B28-CA3D0456053F}"/>
              </a:ext>
            </a:extLst>
          </p:cNvPr>
          <p:cNvSpPr txBox="1"/>
          <p:nvPr/>
        </p:nvSpPr>
        <p:spPr>
          <a:xfrm>
            <a:off x="1013951" y="1710914"/>
            <a:ext cx="9763125"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For this approach, three types of graphs were used using pandas, </a:t>
            </a:r>
            <a:r>
              <a:rPr lang="en-US" sz="2200" dirty="0" err="1">
                <a:solidFill>
                  <a:schemeClr val="bg1"/>
                </a:solidFill>
                <a:latin typeface="Abadi"/>
                <a:ea typeface="+mn-lt"/>
                <a:cs typeface="+mn-lt"/>
              </a:rPr>
              <a:t>matlplotlib</a:t>
            </a:r>
            <a:r>
              <a:rPr lang="en-US" sz="2200" dirty="0">
                <a:solidFill>
                  <a:schemeClr val="bg1"/>
                </a:solidFill>
                <a:latin typeface="Abadi"/>
                <a:ea typeface="+mn-lt"/>
                <a:cs typeface="+mn-lt"/>
              </a:rPr>
              <a:t>, and seaborn:</a:t>
            </a:r>
          </a:p>
          <a:p>
            <a:pPr marL="342900" indent="-342900">
              <a:buFont typeface="Arial"/>
              <a:buChar char="•"/>
            </a:pPr>
            <a:r>
              <a:rPr lang="en-US" sz="2200" dirty="0">
                <a:solidFill>
                  <a:schemeClr val="bg1"/>
                </a:solidFill>
                <a:latin typeface="Abadi"/>
                <a:ea typeface="+mn-lt"/>
                <a:cs typeface="+mn-lt"/>
              </a:rPr>
              <a:t>Scatter plot: To visualize the relationship between two numerical variables.</a:t>
            </a:r>
          </a:p>
          <a:p>
            <a:pPr marL="342900" indent="-342900">
              <a:buFont typeface="Arial"/>
              <a:buChar char="•"/>
            </a:pPr>
            <a:r>
              <a:rPr lang="en-US" sz="2200" dirty="0">
                <a:solidFill>
                  <a:schemeClr val="bg1"/>
                </a:solidFill>
                <a:latin typeface="Abadi"/>
                <a:ea typeface="+mn-lt"/>
                <a:cs typeface="+mn-lt"/>
              </a:rPr>
              <a:t>Bar chart: To compare categorical values.</a:t>
            </a:r>
          </a:p>
          <a:p>
            <a:pPr marL="342900" indent="-342900">
              <a:buFont typeface="Arial"/>
              <a:buChar char="•"/>
            </a:pPr>
            <a:r>
              <a:rPr lang="en-US" sz="2200" dirty="0">
                <a:solidFill>
                  <a:schemeClr val="bg1"/>
                </a:solidFill>
                <a:latin typeface="Abadi"/>
                <a:ea typeface="+mn-lt"/>
                <a:cs typeface="+mn-lt"/>
              </a:rPr>
              <a:t>Line chart: To observe trends over time.</a:t>
            </a:r>
          </a:p>
          <a:p>
            <a:endParaRPr lang="en-US" sz="2200" dirty="0">
              <a:solidFill>
                <a:schemeClr val="bg1"/>
              </a:solidFill>
              <a:latin typeface="Abadi"/>
              <a:ea typeface="+mn-lt"/>
              <a:cs typeface="+mn-lt"/>
            </a:endParaRPr>
          </a:p>
          <a:p>
            <a:r>
              <a:rPr lang="en-US" sz="2200" dirty="0">
                <a:solidFill>
                  <a:schemeClr val="bg1"/>
                </a:solidFill>
                <a:latin typeface="Abadi"/>
                <a:ea typeface="+mn-lt"/>
                <a:cs typeface="+mn-lt"/>
              </a:rPr>
              <a:t>The full analysis and plots are available here:</a:t>
            </a:r>
          </a:p>
          <a:p>
            <a:r>
              <a:rPr lang="en-US" sz="22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200" b="1">
              <a:solidFill>
                <a:schemeClr val="bg1"/>
              </a:solidFill>
              <a:latin typeface="Abadi"/>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FED7F01-B77A-BD2B-FE86-F489BA0D2174}"/>
              </a:ext>
            </a:extLst>
          </p:cNvPr>
          <p:cNvSpPr txBox="1"/>
          <p:nvPr/>
        </p:nvSpPr>
        <p:spPr>
          <a:xfrm>
            <a:off x="1063624" y="1700160"/>
            <a:ext cx="1000278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dirty="0">
                <a:solidFill>
                  <a:schemeClr val="bg1"/>
                </a:solidFill>
                <a:latin typeface="Abadi"/>
                <a:ea typeface="+mn-lt"/>
                <a:cs typeface="+mn-lt"/>
              </a:rPr>
              <a:t>The SPACEXTABLE table was created by filtering records with non-zero dates.</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Unique launch sites (</a:t>
            </a:r>
            <a:r>
              <a:rPr lang="en-US" sz="2200" dirty="0" err="1">
                <a:solidFill>
                  <a:schemeClr val="bg1"/>
                </a:solidFill>
                <a:latin typeface="Abadi"/>
                <a:ea typeface="+mn-lt"/>
                <a:cs typeface="+mn-lt"/>
              </a:rPr>
              <a:t>Launch_Site</a:t>
            </a:r>
            <a:r>
              <a:rPr lang="en-US" sz="2200" dirty="0">
                <a:solidFill>
                  <a:schemeClr val="bg1"/>
                </a:solidFill>
                <a:latin typeface="Abadi"/>
                <a:ea typeface="+mn-lt"/>
                <a:cs typeface="+mn-lt"/>
              </a:rPr>
              <a:t>) were listed.</a:t>
            </a:r>
            <a:endParaRPr lang="en-US" sz="220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The payloads sent by NASA (CRS) were summed.</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The average payload for F9 v1.1 was calculated.</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The date of the first successful landing was obtained.</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Successful and failed landings were counted.</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The booster version with the largest payload was identified.</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Pad landing failures during 2015 were listed with relevant details.</a:t>
            </a:r>
          </a:p>
          <a:p>
            <a:pPr marL="342900" indent="-342900">
              <a:buFont typeface="Arial"/>
              <a:buChar char="•"/>
            </a:pPr>
            <a:endParaRPr lang="en-US" sz="2200" dirty="0">
              <a:solidFill>
                <a:schemeClr val="bg1"/>
              </a:solidFill>
              <a:latin typeface="Abadi"/>
            </a:endParaRPr>
          </a:p>
          <a:p>
            <a:r>
              <a:rPr lang="en-US" sz="2200" dirty="0">
                <a:solidFill>
                  <a:schemeClr val="bg1"/>
                </a:solidFill>
                <a:latin typeface="Abadi"/>
                <a:ea typeface="+mn-lt"/>
                <a:cs typeface="+mn-lt"/>
              </a:rPr>
              <a:t>The complete and detailed process here:</a:t>
            </a:r>
            <a:endParaRPr lang="en-US" dirty="0">
              <a:solidFill>
                <a:schemeClr val="bg1"/>
              </a:solidFill>
              <a:latin typeface="Abadi"/>
              <a:ea typeface="+mn-lt"/>
              <a:cs typeface="+mn-lt"/>
            </a:endParaRPr>
          </a:p>
          <a:p>
            <a:r>
              <a:rPr lang="en-US" sz="22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200" b="1">
              <a:solidFill>
                <a:schemeClr val="bg1"/>
              </a:solidFill>
              <a:latin typeface="Abadi"/>
              <a:hlinkClick r:id="rId3">
                <a:extLst>
                  <a:ext uri="{A12FA001-AC4F-418D-AE19-62706E023703}">
                    <ahyp:hlinkClr xmlns:ahyp="http://schemas.microsoft.com/office/drawing/2018/hyperlinkcolor" val="tx"/>
                  </a:ext>
                </a:extLst>
              </a:hlinkClick>
            </a:endParaRPr>
          </a:p>
          <a:p>
            <a:endParaRPr lang="en-US" sz="2200" dirty="0">
              <a:solidFill>
                <a:schemeClr val="bg1"/>
              </a:solidFill>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91A18658-2BAF-4C6E-2347-3D2BA4F07F38}"/>
              </a:ext>
            </a:extLst>
          </p:cNvPr>
          <p:cNvSpPr txBox="1"/>
          <p:nvPr/>
        </p:nvSpPr>
        <p:spPr>
          <a:xfrm>
            <a:off x="1031874" y="1492250"/>
            <a:ext cx="10022245"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rPr>
              <a:t>The following </a:t>
            </a:r>
            <a:r>
              <a:rPr lang="en-US" sz="2200" b="1" dirty="0">
                <a:solidFill>
                  <a:schemeClr val="bg1"/>
                </a:solidFill>
                <a:latin typeface="Abadi"/>
              </a:rPr>
              <a:t>Folium</a:t>
            </a:r>
            <a:r>
              <a:rPr lang="en-US" sz="2200" dirty="0">
                <a:solidFill>
                  <a:schemeClr val="bg1"/>
                </a:solidFill>
                <a:latin typeface="Abadi"/>
              </a:rPr>
              <a:t> objects were used to build the map:</a:t>
            </a:r>
          </a:p>
          <a:p>
            <a:pPr marL="285750" indent="-285750">
              <a:buFont typeface="Arial"/>
              <a:buChar char="•"/>
            </a:pPr>
            <a:r>
              <a:rPr lang="en-US" sz="2200" err="1">
                <a:solidFill>
                  <a:schemeClr val="bg1"/>
                </a:solidFill>
                <a:latin typeface="Abadi"/>
              </a:rPr>
              <a:t>folium.Map</a:t>
            </a:r>
            <a:r>
              <a:rPr lang="en-US" sz="2200" dirty="0">
                <a:solidFill>
                  <a:schemeClr val="bg1"/>
                </a:solidFill>
                <a:latin typeface="Abadi"/>
                <a:ea typeface="+mn-lt"/>
                <a:cs typeface="+mn-lt"/>
              </a:rPr>
              <a:t>: to create the interactive base map.</a:t>
            </a:r>
            <a:endParaRPr lang="en-US" sz="2200" dirty="0">
              <a:solidFill>
                <a:schemeClr val="bg1"/>
              </a:solidFill>
              <a:latin typeface="Abadi"/>
            </a:endParaRPr>
          </a:p>
          <a:p>
            <a:pPr marL="285750" indent="-285750">
              <a:buFont typeface="Arial"/>
              <a:buChar char="•"/>
            </a:pPr>
            <a:r>
              <a:rPr lang="en-US" sz="2200" err="1">
                <a:solidFill>
                  <a:schemeClr val="bg1"/>
                </a:solidFill>
                <a:latin typeface="Abadi"/>
              </a:rPr>
              <a:t>folium.Circle</a:t>
            </a:r>
            <a:r>
              <a:rPr lang="en-US" sz="2200" dirty="0">
                <a:solidFill>
                  <a:schemeClr val="bg1"/>
                </a:solidFill>
                <a:latin typeface="Abadi"/>
                <a:ea typeface="+mn-lt"/>
                <a:cs typeface="+mn-lt"/>
              </a:rPr>
              <a:t>: to draw informative circles over specific locations.</a:t>
            </a:r>
            <a:endParaRPr lang="en-US" sz="2200" dirty="0">
              <a:solidFill>
                <a:schemeClr val="bg1"/>
              </a:solidFill>
              <a:latin typeface="Abadi"/>
            </a:endParaRPr>
          </a:p>
          <a:p>
            <a:pPr marL="285750" indent="-285750">
              <a:buFont typeface="Arial"/>
              <a:buChar char="•"/>
            </a:pPr>
            <a:r>
              <a:rPr lang="en-US" sz="2200" err="1">
                <a:solidFill>
                  <a:schemeClr val="bg1"/>
                </a:solidFill>
                <a:latin typeface="Abadi"/>
              </a:rPr>
              <a:t>folium.Marker</a:t>
            </a:r>
            <a:r>
              <a:rPr lang="en-US" sz="2200" dirty="0">
                <a:solidFill>
                  <a:schemeClr val="bg1"/>
                </a:solidFill>
                <a:latin typeface="Abadi"/>
                <a:ea typeface="+mn-lt"/>
                <a:cs typeface="+mn-lt"/>
              </a:rPr>
              <a:t>: to visually mark the launch sites.</a:t>
            </a:r>
            <a:endParaRPr lang="en-US" sz="2200" dirty="0">
              <a:solidFill>
                <a:schemeClr val="bg1"/>
              </a:solidFill>
              <a:latin typeface="Abadi"/>
            </a:endParaRPr>
          </a:p>
          <a:p>
            <a:pPr marL="285750" indent="-285750">
              <a:buFont typeface="Arial"/>
              <a:buChar char="•"/>
            </a:pPr>
            <a:r>
              <a:rPr lang="en-US" sz="2200" err="1">
                <a:solidFill>
                  <a:schemeClr val="bg1"/>
                </a:solidFill>
                <a:latin typeface="Abadi"/>
              </a:rPr>
              <a:t>folium.MarkerCluster</a:t>
            </a:r>
            <a:r>
              <a:rPr lang="en-US" sz="2200" dirty="0">
                <a:solidFill>
                  <a:schemeClr val="bg1"/>
                </a:solidFill>
                <a:latin typeface="Abadi"/>
                <a:ea typeface="+mn-lt"/>
                <a:cs typeface="+mn-lt"/>
              </a:rPr>
              <a:t>: to group nearby markers and reduce visual clutter.</a:t>
            </a:r>
            <a:endParaRPr lang="en-US" sz="2200" dirty="0">
              <a:solidFill>
                <a:schemeClr val="bg1"/>
              </a:solidFill>
              <a:latin typeface="Abadi"/>
            </a:endParaRPr>
          </a:p>
          <a:p>
            <a:pPr marL="285750" indent="-285750">
              <a:buFont typeface="Arial"/>
              <a:buChar char="•"/>
            </a:pPr>
            <a:r>
              <a:rPr lang="en-US" sz="2200" err="1">
                <a:solidFill>
                  <a:schemeClr val="bg1"/>
                </a:solidFill>
                <a:latin typeface="Abadi"/>
              </a:rPr>
              <a:t>MousePosition</a:t>
            </a:r>
            <a:r>
              <a:rPr lang="en-US" sz="2200" dirty="0">
                <a:solidFill>
                  <a:schemeClr val="bg1"/>
                </a:solidFill>
                <a:latin typeface="Abadi"/>
                <a:ea typeface="+mn-lt"/>
                <a:cs typeface="+mn-lt"/>
              </a:rPr>
              <a:t>: to display real-time coordinates as the mouse moves over the map.</a:t>
            </a:r>
            <a:endParaRPr lang="en-US" sz="2200" dirty="0">
              <a:solidFill>
                <a:schemeClr val="bg1"/>
              </a:solidFill>
              <a:latin typeface="Abadi"/>
            </a:endParaRPr>
          </a:p>
          <a:p>
            <a:pPr marL="285750" indent="-285750">
              <a:buFont typeface="Arial"/>
              <a:buChar char="•"/>
            </a:pPr>
            <a:r>
              <a:rPr lang="en-US" sz="2200" err="1">
                <a:solidFill>
                  <a:schemeClr val="bg1"/>
                </a:solidFill>
                <a:latin typeface="Abadi"/>
              </a:rPr>
              <a:t>folium.DivIcon</a:t>
            </a:r>
            <a:r>
              <a:rPr lang="en-US" sz="2200" dirty="0">
                <a:solidFill>
                  <a:schemeClr val="bg1"/>
                </a:solidFill>
                <a:latin typeface="Abadi"/>
                <a:ea typeface="+mn-lt"/>
                <a:cs typeface="+mn-lt"/>
              </a:rPr>
              <a:t>: to add custom-styled HTML/CSS text on the map.</a:t>
            </a:r>
            <a:endParaRPr lang="en-US" sz="2200" dirty="0">
              <a:solidFill>
                <a:schemeClr val="bg1"/>
              </a:solidFill>
              <a:latin typeface="Abadi"/>
            </a:endParaRPr>
          </a:p>
          <a:p>
            <a:pPr marL="285750" indent="-285750">
              <a:buFont typeface="Arial"/>
              <a:buChar char="•"/>
            </a:pPr>
            <a:r>
              <a:rPr lang="en-US" sz="2200" err="1">
                <a:solidFill>
                  <a:schemeClr val="bg1"/>
                </a:solidFill>
                <a:latin typeface="Abadi"/>
              </a:rPr>
              <a:t>folium.PolyLine</a:t>
            </a:r>
            <a:r>
              <a:rPr lang="en-US" sz="2200" dirty="0">
                <a:solidFill>
                  <a:schemeClr val="bg1"/>
                </a:solidFill>
                <a:latin typeface="Abadi"/>
                <a:ea typeface="+mn-lt"/>
                <a:cs typeface="+mn-lt"/>
              </a:rPr>
              <a:t>: to draw lines connecting locations.</a:t>
            </a:r>
            <a:endParaRPr lang="en-US" sz="2200" dirty="0">
              <a:solidFill>
                <a:schemeClr val="bg1"/>
              </a:solidFill>
              <a:latin typeface="Abadi"/>
            </a:endParaRPr>
          </a:p>
          <a:p>
            <a:pPr marL="285750" indent="-285750">
              <a:buFont typeface="Arial"/>
              <a:buChar char="•"/>
            </a:pPr>
            <a:r>
              <a:rPr lang="en-US" sz="2200" dirty="0" err="1">
                <a:solidFill>
                  <a:schemeClr val="bg1"/>
                </a:solidFill>
                <a:latin typeface="Abadi"/>
              </a:rPr>
              <a:t>folium.FeatureGroup</a:t>
            </a:r>
            <a:r>
              <a:rPr lang="en-US" sz="2200" dirty="0">
                <a:solidFill>
                  <a:schemeClr val="bg1"/>
                </a:solidFill>
                <a:latin typeface="Abadi"/>
                <a:ea typeface="+mn-lt"/>
                <a:cs typeface="+mn-lt"/>
              </a:rPr>
              <a:t>: to organize and manage related map elements together.</a:t>
            </a:r>
            <a:endParaRPr lang="en-US" sz="2200" dirty="0">
              <a:solidFill>
                <a:schemeClr val="bg1"/>
              </a:solidFill>
              <a:latin typeface="Abadi"/>
            </a:endParaRPr>
          </a:p>
          <a:p>
            <a:r>
              <a:rPr lang="en-US" sz="2200" dirty="0">
                <a:solidFill>
                  <a:schemeClr val="bg1"/>
                </a:solidFill>
                <a:latin typeface="Abadi"/>
                <a:ea typeface="+mn-lt"/>
                <a:cs typeface="+mn-lt"/>
              </a:rPr>
              <a:t>Consult:</a:t>
            </a:r>
          </a:p>
          <a:p>
            <a:r>
              <a:rPr lang="en-US" sz="22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200" b="1">
              <a:solidFill>
                <a:schemeClr val="bg1"/>
              </a:solidFill>
              <a:latin typeface="Abadi"/>
              <a:hlinkClick r:id="rId3">
                <a:extLst>
                  <a:ext uri="{A12FA001-AC4F-418D-AE19-62706E023703}">
                    <ahyp:hlinkClr xmlns:ahyp="http://schemas.microsoft.com/office/drawing/2018/hyperlinkcolor" val="tx"/>
                  </a:ext>
                </a:extLst>
              </a:hlinkClick>
            </a:endParaRPr>
          </a:p>
          <a:p>
            <a:endParaRPr lang="en-US" dirty="0">
              <a:solidFill>
                <a:srgbClr val="FFFFFF"/>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52CD289A-81DC-A336-1707-3C0B900295DB}"/>
              </a:ext>
            </a:extLst>
          </p:cNvPr>
          <p:cNvSpPr txBox="1"/>
          <p:nvPr/>
        </p:nvSpPr>
        <p:spPr>
          <a:xfrm>
            <a:off x="968375" y="1444625"/>
            <a:ext cx="10096500"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rPr>
              <a:t>Components used in the </a:t>
            </a:r>
            <a:r>
              <a:rPr lang="en-US" sz="2200" b="1" dirty="0">
                <a:solidFill>
                  <a:schemeClr val="bg1"/>
                </a:solidFill>
                <a:latin typeface="Abadi"/>
              </a:rPr>
              <a:t>Dash</a:t>
            </a:r>
            <a:r>
              <a:rPr lang="en-US" sz="2200" dirty="0">
                <a:solidFill>
                  <a:schemeClr val="bg1"/>
                </a:solidFill>
                <a:latin typeface="Abadi"/>
              </a:rPr>
              <a:t> web application:</a:t>
            </a:r>
          </a:p>
          <a:p>
            <a:pPr marL="285750" indent="-285750">
              <a:buFont typeface="Arial"/>
              <a:buChar char="•"/>
            </a:pPr>
            <a:r>
              <a:rPr lang="en-US" sz="2200" b="1" dirty="0" err="1">
                <a:solidFill>
                  <a:schemeClr val="bg1"/>
                </a:solidFill>
                <a:latin typeface="Abadi"/>
              </a:rPr>
              <a:t>dcc.Dropdown</a:t>
            </a:r>
            <a:r>
              <a:rPr lang="en-US" sz="2200" dirty="0">
                <a:solidFill>
                  <a:schemeClr val="bg1"/>
                </a:solidFill>
                <a:latin typeface="Abadi"/>
                <a:ea typeface="+mn-lt"/>
                <a:cs typeface="+mn-lt"/>
              </a:rPr>
              <a:t>: to select a launch site and display success vs. failure rates in a pie chart.</a:t>
            </a:r>
          </a:p>
          <a:p>
            <a:pPr marL="285750" indent="-285750">
              <a:buFont typeface="Arial"/>
              <a:buChar char="•"/>
            </a:pPr>
            <a:r>
              <a:rPr lang="en-US" sz="2200" b="1" dirty="0" err="1">
                <a:solidFill>
                  <a:schemeClr val="bg1"/>
                </a:solidFill>
                <a:latin typeface="Abadi"/>
              </a:rPr>
              <a:t>dcc.RangeSlide</a:t>
            </a:r>
            <a:r>
              <a:rPr lang="en-US" sz="2200" dirty="0" err="1">
                <a:solidFill>
                  <a:schemeClr val="bg1"/>
                </a:solidFill>
                <a:latin typeface="Abadi"/>
              </a:rPr>
              <a:t>r</a:t>
            </a:r>
            <a:r>
              <a:rPr lang="en-US" sz="2200" dirty="0">
                <a:solidFill>
                  <a:schemeClr val="bg1"/>
                </a:solidFill>
                <a:latin typeface="Abadi"/>
                <a:ea typeface="+mn-lt"/>
                <a:cs typeface="+mn-lt"/>
              </a:rPr>
              <a:t>: to filter payload range and analyze its relation to success rate.</a:t>
            </a:r>
          </a:p>
          <a:p>
            <a:pPr marL="285750" indent="-285750">
              <a:buFont typeface="Arial"/>
              <a:buChar char="•"/>
            </a:pPr>
            <a:r>
              <a:rPr lang="en-US" sz="2200" b="1" dirty="0" err="1">
                <a:solidFill>
                  <a:schemeClr val="bg1"/>
                </a:solidFill>
                <a:latin typeface="Abadi"/>
              </a:rPr>
              <a:t>dcc.Graph</a:t>
            </a:r>
            <a:r>
              <a:rPr lang="en-US" sz="2200" dirty="0">
                <a:solidFill>
                  <a:schemeClr val="bg1"/>
                </a:solidFill>
                <a:latin typeface="Abadi"/>
                <a:ea typeface="+mn-lt"/>
                <a:cs typeface="+mn-lt"/>
              </a:rPr>
              <a:t>: to render the pie and scatter plots.</a:t>
            </a:r>
          </a:p>
          <a:p>
            <a:pPr marL="285750" indent="-285750">
              <a:buFont typeface="Arial"/>
              <a:buChar char="•"/>
            </a:pPr>
            <a:r>
              <a:rPr lang="en-US" sz="2200" b="1" dirty="0">
                <a:solidFill>
                  <a:schemeClr val="bg1"/>
                </a:solidFill>
                <a:latin typeface="Abadi"/>
              </a:rPr>
              <a:t>Dash callbacks</a:t>
            </a:r>
            <a:r>
              <a:rPr lang="en-US" sz="2200" dirty="0">
                <a:solidFill>
                  <a:schemeClr val="bg1"/>
                </a:solidFill>
                <a:latin typeface="Abadi"/>
                <a:ea typeface="+mn-lt"/>
                <a:cs typeface="+mn-lt"/>
              </a:rPr>
              <a:t>: enable dynamic interaction between interface elements.</a:t>
            </a:r>
          </a:p>
          <a:p>
            <a:pPr marL="285750" indent="-285750">
              <a:buFont typeface="Arial"/>
              <a:buChar char="•"/>
            </a:pPr>
            <a:endParaRPr lang="en-US" sz="2200" dirty="0">
              <a:solidFill>
                <a:schemeClr val="bg1"/>
              </a:solidFill>
              <a:latin typeface="Abadi"/>
            </a:endParaRPr>
          </a:p>
          <a:p>
            <a:r>
              <a:rPr lang="en-US" sz="2200" dirty="0">
                <a:solidFill>
                  <a:schemeClr val="bg1"/>
                </a:solidFill>
                <a:latin typeface="Abadi"/>
                <a:ea typeface="+mn-lt"/>
                <a:cs typeface="+mn-lt"/>
              </a:rPr>
              <a:t>The following graphics were used:</a:t>
            </a:r>
            <a:endParaRPr lang="en-US" dirty="0">
              <a:solidFill>
                <a:schemeClr val="bg1"/>
              </a:solidFill>
              <a:latin typeface="Abadi"/>
              <a:ea typeface="+mn-lt"/>
              <a:cs typeface="+mn-lt"/>
            </a:endParaRPr>
          </a:p>
          <a:p>
            <a:pPr marL="285750" indent="-285750">
              <a:buFont typeface="Arial,Sans-Serif"/>
              <a:buChar char="•"/>
            </a:pPr>
            <a:r>
              <a:rPr lang="en-US" sz="2200" b="1" dirty="0">
                <a:solidFill>
                  <a:schemeClr val="bg1"/>
                </a:solidFill>
                <a:latin typeface="Abadi"/>
              </a:rPr>
              <a:t>Pie Chart</a:t>
            </a:r>
            <a:r>
              <a:rPr lang="en-US" sz="2200" dirty="0">
                <a:solidFill>
                  <a:schemeClr val="bg1"/>
                </a:solidFill>
                <a:latin typeface="Abadi"/>
              </a:rPr>
              <a:t>: shows the proportion of successful and failed launches by site.</a:t>
            </a:r>
          </a:p>
          <a:p>
            <a:pPr marL="285750" indent="-285750">
              <a:buFont typeface="Arial,Sans-Serif"/>
              <a:buChar char="•"/>
            </a:pPr>
            <a:r>
              <a:rPr lang="en-US" sz="2200" b="1" dirty="0">
                <a:solidFill>
                  <a:schemeClr val="bg1"/>
                </a:solidFill>
                <a:latin typeface="Abadi"/>
              </a:rPr>
              <a:t>Scatter Plot</a:t>
            </a:r>
            <a:r>
              <a:rPr lang="en-US" sz="2200" dirty="0">
                <a:solidFill>
                  <a:schemeClr val="bg1"/>
                </a:solidFill>
                <a:latin typeface="Abadi"/>
              </a:rPr>
              <a:t>: illustrates the relationship between payload and launch outcome.</a:t>
            </a:r>
            <a:endParaRPr lang="en-US" dirty="0">
              <a:solidFill>
                <a:schemeClr val="bg1"/>
              </a:solidFill>
            </a:endParaRPr>
          </a:p>
          <a:p>
            <a:pPr marL="285750" indent="-285750">
              <a:buFont typeface="Arial,Sans-Serif"/>
              <a:buChar char="•"/>
            </a:pPr>
            <a:endParaRPr lang="en-US" sz="2200" dirty="0">
              <a:solidFill>
                <a:schemeClr val="bg1"/>
              </a:solidFill>
              <a:latin typeface="Abadi"/>
            </a:endParaRPr>
          </a:p>
          <a:p>
            <a:r>
              <a:rPr lang="en-US" sz="2200" dirty="0">
                <a:solidFill>
                  <a:schemeClr val="bg1"/>
                </a:solidFill>
                <a:latin typeface="Abadi"/>
                <a:ea typeface="+mn-lt"/>
                <a:cs typeface="+mn-lt"/>
              </a:rPr>
              <a:t>The complete process in:</a:t>
            </a:r>
            <a:endParaRPr lang="en-US" dirty="0">
              <a:solidFill>
                <a:schemeClr val="bg1"/>
              </a:solidFill>
              <a:latin typeface="Abadi"/>
              <a:ea typeface="+mn-lt"/>
              <a:cs typeface="+mn-lt"/>
            </a:endParaRPr>
          </a:p>
          <a:p>
            <a:r>
              <a:rPr lang="en-US" sz="22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200" b="1" dirty="0">
              <a:solidFill>
                <a:schemeClr val="bg1"/>
              </a:solidFill>
              <a:latin typeface="Abadi"/>
              <a:hlinkClick r:id="rId3">
                <a:extLst>
                  <a:ext uri="{A12FA001-AC4F-418D-AE19-62706E023703}">
                    <ahyp:hlinkClr xmlns:ahyp="http://schemas.microsoft.com/office/drawing/2018/hyperlinkcolor" val="tx"/>
                  </a:ext>
                </a:extLst>
              </a:hlinkClick>
            </a:endParaRPr>
          </a:p>
          <a:p>
            <a:endParaRPr lang="en-US" sz="2200" dirty="0">
              <a:solidFill>
                <a:srgbClr val="000000"/>
              </a:solidFill>
              <a:latin typeface="Abadi"/>
            </a:endParaRPr>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FFAB5AA7-0BB8-066F-7038-B205F8F2F4DB}"/>
              </a:ext>
            </a:extLst>
          </p:cNvPr>
          <p:cNvSpPr txBox="1"/>
          <p:nvPr/>
        </p:nvSpPr>
        <p:spPr>
          <a:xfrm>
            <a:off x="901371" y="1718973"/>
            <a:ext cx="596370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dirty="0">
                <a:solidFill>
                  <a:schemeClr val="bg1"/>
                </a:solidFill>
                <a:latin typeface="Abadi"/>
                <a:ea typeface="+mn-lt"/>
                <a:cs typeface="+mn-lt"/>
              </a:rPr>
              <a:t>We performed exploratory data analysis and determined training labels.</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We created a column for "class".</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We standardized the data.</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We split the data into training and test data.</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We found the best hyperparameters for SVM, classification trees, and logistic regression.</a:t>
            </a:r>
            <a:endParaRPr lang="en-US" sz="2200" dirty="0">
              <a:solidFill>
                <a:schemeClr val="bg1"/>
              </a:solidFill>
              <a:latin typeface="Abadi"/>
            </a:endParaRPr>
          </a:p>
          <a:p>
            <a:pPr marL="342900" indent="-342900">
              <a:buFont typeface="Arial"/>
              <a:buChar char="•"/>
            </a:pPr>
            <a:r>
              <a:rPr lang="en-US" sz="2200" dirty="0">
                <a:solidFill>
                  <a:schemeClr val="bg1"/>
                </a:solidFill>
                <a:latin typeface="Abadi"/>
                <a:ea typeface="+mn-lt"/>
                <a:cs typeface="+mn-lt"/>
              </a:rPr>
              <a:t>We found the best performing method using test data.</a:t>
            </a:r>
          </a:p>
          <a:p>
            <a:pPr marL="342900" indent="-342900">
              <a:buFont typeface="Arial"/>
              <a:buChar char="•"/>
            </a:pPr>
            <a:endParaRPr lang="en-US" sz="2200" dirty="0">
              <a:solidFill>
                <a:schemeClr val="bg1"/>
              </a:solidFill>
              <a:latin typeface="Abadi"/>
            </a:endParaRPr>
          </a:p>
          <a:p>
            <a:r>
              <a:rPr lang="en-US" sz="2200" dirty="0">
                <a:solidFill>
                  <a:schemeClr val="bg1"/>
                </a:solidFill>
                <a:latin typeface="Abadi"/>
              </a:rPr>
              <a:t>The complete process in:</a:t>
            </a:r>
          </a:p>
          <a:p>
            <a:r>
              <a:rPr lang="en-US" sz="22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200" b="1">
              <a:solidFill>
                <a:schemeClr val="bg1"/>
              </a:solidFill>
              <a:latin typeface="Abadi"/>
              <a:hlinkClick r:id="rId3">
                <a:extLst>
                  <a:ext uri="{A12FA001-AC4F-418D-AE19-62706E023703}">
                    <ahyp:hlinkClr xmlns:ahyp="http://schemas.microsoft.com/office/drawing/2018/hyperlinkcolor" val="tx"/>
                  </a:ext>
                </a:extLst>
              </a:hlinkClick>
            </a:endParaRPr>
          </a:p>
        </p:txBody>
      </p:sp>
      <p:pic>
        <p:nvPicPr>
          <p:cNvPr id="5" name="Picture 4">
            <a:extLst>
              <a:ext uri="{FF2B5EF4-FFF2-40B4-BE49-F238E27FC236}">
                <a16:creationId xmlns:a16="http://schemas.microsoft.com/office/drawing/2014/main" id="{CB41A981-40F6-D8DD-4658-DCFBF9A2E32A}"/>
              </a:ext>
            </a:extLst>
          </p:cNvPr>
          <p:cNvPicPr>
            <a:picLocks noChangeAspect="1"/>
          </p:cNvPicPr>
          <p:nvPr/>
        </p:nvPicPr>
        <p:blipFill>
          <a:blip r:embed="rId4"/>
          <a:stretch>
            <a:fillRect/>
          </a:stretch>
        </p:blipFill>
        <p:spPr>
          <a:xfrm>
            <a:off x="7708405" y="1397530"/>
            <a:ext cx="2075391" cy="489902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F35628EA-DB71-AE06-BC75-92469E29E22F}"/>
              </a:ext>
            </a:extLst>
          </p:cNvPr>
          <p:cNvSpPr txBox="1"/>
          <p:nvPr/>
        </p:nvSpPr>
        <p:spPr>
          <a:xfrm>
            <a:off x="994989" y="1492483"/>
            <a:ext cx="936026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Abadi"/>
                <a:ea typeface="+mn-lt"/>
                <a:cs typeface="+mn-lt"/>
              </a:rPr>
              <a:t>Exploratory data analysis results:</a:t>
            </a:r>
            <a:endParaRPr lang="en-US" sz="2400" b="1">
              <a:solidFill>
                <a:schemeClr val="bg1"/>
              </a:solidFill>
              <a:latin typeface="Century Gothic"/>
              <a:ea typeface="+mn-lt"/>
              <a:cs typeface="+mn-lt"/>
            </a:endParaRPr>
          </a:p>
          <a:p>
            <a:r>
              <a:rPr lang="en-US" sz="2400" dirty="0">
                <a:solidFill>
                  <a:schemeClr val="bg1"/>
                </a:solidFill>
                <a:latin typeface="Abadi"/>
                <a:ea typeface="+mn-lt"/>
                <a:cs typeface="+mn-lt"/>
              </a:rPr>
              <a:t>- We were able to corroborate that there are certain parameters that directly influence the success or failure of any landing.</a:t>
            </a:r>
            <a:endParaRPr lang="en-US" sz="2400" dirty="0">
              <a:solidFill>
                <a:schemeClr val="bg1"/>
              </a:solidFill>
              <a:latin typeface="Century Gothic"/>
              <a:ea typeface="+mn-lt"/>
              <a:cs typeface="+mn-lt"/>
            </a:endParaRPr>
          </a:p>
          <a:p>
            <a:endParaRPr lang="en-US" sz="2400" dirty="0">
              <a:solidFill>
                <a:schemeClr val="bg1"/>
              </a:solidFill>
              <a:latin typeface="Abadi"/>
              <a:ea typeface="+mn-lt"/>
              <a:cs typeface="+mn-lt"/>
            </a:endParaRPr>
          </a:p>
          <a:p>
            <a:r>
              <a:rPr lang="en-US" sz="2400" b="1" dirty="0">
                <a:solidFill>
                  <a:schemeClr val="bg1"/>
                </a:solidFill>
                <a:latin typeface="Abadi"/>
                <a:ea typeface="+mn-lt"/>
                <a:cs typeface="+mn-lt"/>
              </a:rPr>
              <a:t>Interactive analysis demonstration in screenshots</a:t>
            </a:r>
            <a:r>
              <a:rPr lang="en-US" sz="2400" dirty="0">
                <a:solidFill>
                  <a:schemeClr val="bg1"/>
                </a:solidFill>
                <a:latin typeface="Abadi"/>
                <a:ea typeface="+mn-lt"/>
                <a:cs typeface="+mn-lt"/>
              </a:rPr>
              <a:t>:</a:t>
            </a:r>
          </a:p>
          <a:p>
            <a:r>
              <a:rPr lang="en-US" sz="2400" dirty="0">
                <a:solidFill>
                  <a:schemeClr val="bg1"/>
                </a:solidFill>
                <a:latin typeface="Abadi"/>
                <a:ea typeface="+mn-lt"/>
                <a:cs typeface="+mn-lt"/>
              </a:rPr>
              <a:t>- We were able to visually determine how the launch site directly affects the success rate of any mission.</a:t>
            </a:r>
          </a:p>
          <a:p>
            <a:endParaRPr lang="en-US" sz="2400" dirty="0">
              <a:solidFill>
                <a:schemeClr val="bg1"/>
              </a:solidFill>
              <a:latin typeface="Abadi"/>
              <a:ea typeface="+mn-lt"/>
              <a:cs typeface="+mn-lt"/>
            </a:endParaRPr>
          </a:p>
          <a:p>
            <a:r>
              <a:rPr lang="en-US" sz="2400" b="1" dirty="0">
                <a:solidFill>
                  <a:schemeClr val="bg1"/>
                </a:solidFill>
                <a:latin typeface="Abadi"/>
                <a:ea typeface="+mn-lt"/>
                <a:cs typeface="+mn-lt"/>
              </a:rPr>
              <a:t>Predictive analysis results:</a:t>
            </a:r>
          </a:p>
          <a:p>
            <a:r>
              <a:rPr lang="en-US" sz="2400" dirty="0">
                <a:solidFill>
                  <a:schemeClr val="bg1"/>
                </a:solidFill>
                <a:latin typeface="Abadi"/>
                <a:ea typeface="+mn-lt"/>
                <a:cs typeface="+mn-lt"/>
              </a:rPr>
              <a:t>- A classification model (KNN) was developed with an accuracy of 83% for predicting the success of the first stage landing of SpaceX rockets.</a:t>
            </a:r>
            <a:endParaRPr lang="en-US" sz="2400">
              <a:solidFill>
                <a:schemeClr val="bg1"/>
              </a:solidFill>
              <a:latin typeface="Abadi"/>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208985" cy="369332"/>
          </a:xfrm>
          <a:prstGeom prst="rect">
            <a:avLst/>
          </a:prstGeom>
          <a:solidFill>
            <a:srgbClr val="0948CB"/>
          </a:solidFill>
        </p:spPr>
        <p:txBody>
          <a:bodyPr wrap="none" lIns="91440" tIns="45720" rIns="91440" bIns="45720" rtlCol="0" anchor="t">
            <a:spAutoFit/>
          </a:bodyPr>
          <a:lstStyle/>
          <a:p>
            <a:r>
              <a:rPr lang="en-US" dirty="0"/>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870645E-7047-538D-2C35-1DAD257A505F}"/>
              </a:ext>
            </a:extLst>
          </p:cNvPr>
          <p:cNvPicPr>
            <a:picLocks noChangeAspect="1"/>
          </p:cNvPicPr>
          <p:nvPr/>
        </p:nvPicPr>
        <p:blipFill>
          <a:blip r:embed="rId3"/>
          <a:stretch>
            <a:fillRect/>
          </a:stretch>
        </p:blipFill>
        <p:spPr>
          <a:xfrm>
            <a:off x="1053771" y="1486214"/>
            <a:ext cx="10012227" cy="3422060"/>
          </a:xfrm>
          <a:prstGeom prst="rect">
            <a:avLst/>
          </a:prstGeom>
        </p:spPr>
      </p:pic>
      <p:sp>
        <p:nvSpPr>
          <p:cNvPr id="6" name="TextBox 5">
            <a:extLst>
              <a:ext uri="{FF2B5EF4-FFF2-40B4-BE49-F238E27FC236}">
                <a16:creationId xmlns:a16="http://schemas.microsoft.com/office/drawing/2014/main" id="{134B2BF1-CAB7-3E88-EAD0-B1E0E5524380}"/>
              </a:ext>
            </a:extLst>
          </p:cNvPr>
          <p:cNvSpPr txBox="1"/>
          <p:nvPr/>
        </p:nvSpPr>
        <p:spPr>
          <a:xfrm>
            <a:off x="1052069" y="5124523"/>
            <a:ext cx="1001047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We see how as the flight number increases with respect to the launch site, the success rate of the missions at each launch site increases.</a:t>
            </a:r>
            <a:endParaRPr lang="en-US" sz="2200" dirty="0">
              <a:solidFill>
                <a:schemeClr val="bg1"/>
              </a:solidFill>
              <a:latin typeface="Abadi"/>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EABB4EDE-32C7-FFA9-2CF4-E94A75433C3E}"/>
              </a:ext>
            </a:extLst>
          </p:cNvPr>
          <p:cNvPicPr>
            <a:picLocks noChangeAspect="1"/>
          </p:cNvPicPr>
          <p:nvPr/>
        </p:nvPicPr>
        <p:blipFill>
          <a:blip r:embed="rId3"/>
          <a:stretch>
            <a:fillRect/>
          </a:stretch>
        </p:blipFill>
        <p:spPr>
          <a:xfrm>
            <a:off x="945133" y="1370400"/>
            <a:ext cx="9853047" cy="3575477"/>
          </a:xfrm>
          <a:prstGeom prst="rect">
            <a:avLst/>
          </a:prstGeom>
        </p:spPr>
      </p:pic>
      <p:sp>
        <p:nvSpPr>
          <p:cNvPr id="6" name="TextBox 5">
            <a:extLst>
              <a:ext uri="{FF2B5EF4-FFF2-40B4-BE49-F238E27FC236}">
                <a16:creationId xmlns:a16="http://schemas.microsoft.com/office/drawing/2014/main" id="{E8B245A9-5ECB-75C8-397F-634B608F50D4}"/>
              </a:ext>
            </a:extLst>
          </p:cNvPr>
          <p:cNvSpPr txBox="1"/>
          <p:nvPr/>
        </p:nvSpPr>
        <p:spPr>
          <a:xfrm>
            <a:off x="940137" y="5298426"/>
            <a:ext cx="942959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We can see that as the weight of the payload increases relative to the launch site, the number of successful missions increases.</a:t>
            </a:r>
            <a:endParaRPr lang="en-US" sz="2200" dirty="0">
              <a:solidFill>
                <a:schemeClr val="bg1"/>
              </a:solidFill>
              <a:latin typeface="Abadi"/>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b="1" dirty="0">
                <a:solidFill>
                  <a:schemeClr val="accent3">
                    <a:lumMod val="25000"/>
                  </a:schemeClr>
                </a:solidFill>
                <a:latin typeface="Abadi"/>
              </a:rPr>
              <a:t>Executive Summary</a:t>
            </a:r>
          </a:p>
          <a:p>
            <a:pPr>
              <a:lnSpc>
                <a:spcPct val="100000"/>
              </a:lnSpc>
              <a:spcBef>
                <a:spcPts val="1400"/>
              </a:spcBef>
            </a:pPr>
            <a:r>
              <a:rPr lang="en-US" b="1" dirty="0">
                <a:solidFill>
                  <a:schemeClr val="accent3">
                    <a:lumMod val="25000"/>
                  </a:schemeClr>
                </a:solidFill>
                <a:latin typeface="Abadi"/>
              </a:rPr>
              <a:t>Introduction</a:t>
            </a:r>
          </a:p>
          <a:p>
            <a:pPr>
              <a:lnSpc>
                <a:spcPct val="100000"/>
              </a:lnSpc>
              <a:spcBef>
                <a:spcPts val="1400"/>
              </a:spcBef>
            </a:pPr>
            <a:r>
              <a:rPr lang="en-US" b="1" dirty="0">
                <a:solidFill>
                  <a:schemeClr val="accent3">
                    <a:lumMod val="25000"/>
                  </a:schemeClr>
                </a:solidFill>
                <a:latin typeface="Abadi"/>
              </a:rPr>
              <a:t>Methodology</a:t>
            </a:r>
          </a:p>
          <a:p>
            <a:pPr>
              <a:lnSpc>
                <a:spcPct val="100000"/>
              </a:lnSpc>
              <a:spcBef>
                <a:spcPts val="1400"/>
              </a:spcBef>
            </a:pPr>
            <a:r>
              <a:rPr lang="en-US" b="1" dirty="0">
                <a:solidFill>
                  <a:schemeClr val="accent3">
                    <a:lumMod val="25000"/>
                  </a:schemeClr>
                </a:solidFill>
                <a:latin typeface="Abadi"/>
              </a:rPr>
              <a:t>Results</a:t>
            </a:r>
          </a:p>
          <a:p>
            <a:pPr>
              <a:lnSpc>
                <a:spcPct val="100000"/>
              </a:lnSpc>
              <a:spcBef>
                <a:spcPts val="1400"/>
              </a:spcBef>
            </a:pPr>
            <a:r>
              <a:rPr lang="en-US" b="1" dirty="0">
                <a:solidFill>
                  <a:schemeClr val="accent3">
                    <a:lumMod val="25000"/>
                  </a:schemeClr>
                </a:solidFill>
                <a:latin typeface="Abadi"/>
              </a:rPr>
              <a:t>Conclusions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1C03606-26D1-1B19-27A4-C464CE3ED5D1}"/>
              </a:ext>
            </a:extLst>
          </p:cNvPr>
          <p:cNvPicPr>
            <a:picLocks noChangeAspect="1"/>
          </p:cNvPicPr>
          <p:nvPr/>
        </p:nvPicPr>
        <p:blipFill>
          <a:blip r:embed="rId3"/>
          <a:stretch>
            <a:fillRect/>
          </a:stretch>
        </p:blipFill>
        <p:spPr>
          <a:xfrm>
            <a:off x="779286" y="1373894"/>
            <a:ext cx="10506427" cy="3686881"/>
          </a:xfrm>
          <a:prstGeom prst="rect">
            <a:avLst/>
          </a:prstGeom>
        </p:spPr>
      </p:pic>
      <p:sp>
        <p:nvSpPr>
          <p:cNvPr id="6" name="TextBox 5">
            <a:extLst>
              <a:ext uri="{FF2B5EF4-FFF2-40B4-BE49-F238E27FC236}">
                <a16:creationId xmlns:a16="http://schemas.microsoft.com/office/drawing/2014/main" id="{1701989F-0D85-F407-465C-811E25B762CB}"/>
              </a:ext>
            </a:extLst>
          </p:cNvPr>
          <p:cNvSpPr txBox="1"/>
          <p:nvPr/>
        </p:nvSpPr>
        <p:spPr>
          <a:xfrm>
            <a:off x="804333" y="5249332"/>
            <a:ext cx="104139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It can be seen that depending on the orbit to which the mission leaves, its success rate increases considerably compared to the others.</a:t>
            </a:r>
            <a:endParaRPr lang="en-US" sz="2200" dirty="0">
              <a:solidFill>
                <a:schemeClr val="bg1"/>
              </a:solidFill>
              <a:latin typeface="Abadi"/>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5980AC54-3274-E8CA-8402-74F8AB89D88D}"/>
              </a:ext>
            </a:extLst>
          </p:cNvPr>
          <p:cNvPicPr>
            <a:picLocks noChangeAspect="1"/>
          </p:cNvPicPr>
          <p:nvPr/>
        </p:nvPicPr>
        <p:blipFill>
          <a:blip r:embed="rId3"/>
          <a:stretch>
            <a:fillRect/>
          </a:stretch>
        </p:blipFill>
        <p:spPr>
          <a:xfrm>
            <a:off x="801714" y="1340764"/>
            <a:ext cx="10265690" cy="3711522"/>
          </a:xfrm>
          <a:prstGeom prst="rect">
            <a:avLst/>
          </a:prstGeom>
        </p:spPr>
      </p:pic>
      <p:sp>
        <p:nvSpPr>
          <p:cNvPr id="7" name="TextBox 6">
            <a:extLst>
              <a:ext uri="{FF2B5EF4-FFF2-40B4-BE49-F238E27FC236}">
                <a16:creationId xmlns:a16="http://schemas.microsoft.com/office/drawing/2014/main" id="{4DA9AE0E-D49D-7021-4C83-B61CB456907C}"/>
              </a:ext>
            </a:extLst>
          </p:cNvPr>
          <p:cNvSpPr txBox="1"/>
          <p:nvPr/>
        </p:nvSpPr>
        <p:spPr>
          <a:xfrm>
            <a:off x="955195" y="5215073"/>
            <a:ext cx="995238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rPr>
              <a:t>We</a:t>
            </a:r>
            <a:r>
              <a:rPr lang="en-US" sz="2200" dirty="0">
                <a:solidFill>
                  <a:schemeClr val="bg1"/>
                </a:solidFill>
                <a:latin typeface="Abadi"/>
                <a:ea typeface="+mn-lt"/>
                <a:cs typeface="+mn-lt"/>
              </a:rPr>
              <a:t> see how some orbits are much more common than others, and how some orbits seem to have a higher success rate. It's worth noting that as the flight number increases, the success rate of first-stage recovery increases.</a:t>
            </a:r>
            <a:endParaRPr lang="en-US" sz="2200" dirty="0" err="1">
              <a:solidFill>
                <a:schemeClr val="bg1"/>
              </a:solidFill>
              <a:latin typeface="Abadi"/>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4B87B0C-334C-3F44-FCCA-3181B4004FE8}"/>
              </a:ext>
            </a:extLst>
          </p:cNvPr>
          <p:cNvPicPr>
            <a:picLocks noChangeAspect="1"/>
          </p:cNvPicPr>
          <p:nvPr/>
        </p:nvPicPr>
        <p:blipFill>
          <a:blip r:embed="rId3"/>
          <a:stretch>
            <a:fillRect/>
          </a:stretch>
        </p:blipFill>
        <p:spPr>
          <a:xfrm>
            <a:off x="893264" y="1377597"/>
            <a:ext cx="10159820" cy="3636941"/>
          </a:xfrm>
          <a:prstGeom prst="rect">
            <a:avLst/>
          </a:prstGeom>
        </p:spPr>
      </p:pic>
      <p:sp>
        <p:nvSpPr>
          <p:cNvPr id="6" name="TextBox 5">
            <a:extLst>
              <a:ext uri="{FF2B5EF4-FFF2-40B4-BE49-F238E27FC236}">
                <a16:creationId xmlns:a16="http://schemas.microsoft.com/office/drawing/2014/main" id="{60754B13-0D6B-B97F-9587-7EBFE5DC28CB}"/>
              </a:ext>
            </a:extLst>
          </p:cNvPr>
          <p:cNvSpPr txBox="1"/>
          <p:nvPr/>
        </p:nvSpPr>
        <p:spPr>
          <a:xfrm>
            <a:off x="1062039" y="5213647"/>
            <a:ext cx="989627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rPr>
              <a:t>We distinguish how the mass of the payload varies considerably depending on the orbit. But that in the same way the success rate remains considerable regardless of the weight of the payload, not so in all missions.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70CD94E0-6478-F2A5-83F6-C75E37340DE8}"/>
              </a:ext>
            </a:extLst>
          </p:cNvPr>
          <p:cNvPicPr>
            <a:picLocks noChangeAspect="1"/>
          </p:cNvPicPr>
          <p:nvPr/>
        </p:nvPicPr>
        <p:blipFill>
          <a:blip r:embed="rId3"/>
          <a:stretch>
            <a:fillRect/>
          </a:stretch>
        </p:blipFill>
        <p:spPr>
          <a:xfrm>
            <a:off x="5381156" y="1354764"/>
            <a:ext cx="5400675" cy="4502642"/>
          </a:xfrm>
          <a:prstGeom prst="rect">
            <a:avLst/>
          </a:prstGeom>
        </p:spPr>
      </p:pic>
      <p:sp>
        <p:nvSpPr>
          <p:cNvPr id="6" name="TextBox 5">
            <a:extLst>
              <a:ext uri="{FF2B5EF4-FFF2-40B4-BE49-F238E27FC236}">
                <a16:creationId xmlns:a16="http://schemas.microsoft.com/office/drawing/2014/main" id="{030ACCF3-0BBB-EEF6-FA20-1CA19092F583}"/>
              </a:ext>
            </a:extLst>
          </p:cNvPr>
          <p:cNvSpPr txBox="1"/>
          <p:nvPr/>
        </p:nvSpPr>
        <p:spPr>
          <a:xfrm>
            <a:off x="771811" y="1709528"/>
            <a:ext cx="4257033"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This graph perfectly summarizes SpaceX's evolution toward success in rocket reusability:</a:t>
            </a:r>
          </a:p>
          <a:p>
            <a:r>
              <a:rPr lang="en-US" sz="2200" dirty="0">
                <a:solidFill>
                  <a:schemeClr val="bg1"/>
                </a:solidFill>
                <a:latin typeface="Abadi"/>
                <a:ea typeface="+mn-lt"/>
                <a:cs typeface="+mn-lt"/>
              </a:rPr>
              <a:t>-They went from 0% success rate in the early years to maintaining a rate above 85% from 2017 onward.</a:t>
            </a:r>
          </a:p>
          <a:p>
            <a:r>
              <a:rPr lang="en-US" sz="2200" dirty="0">
                <a:solidFill>
                  <a:schemeClr val="bg1"/>
                </a:solidFill>
                <a:latin typeface="Abadi"/>
                <a:ea typeface="+mn-lt"/>
                <a:cs typeface="+mn-lt"/>
              </a:rPr>
              <a:t>-It reflects progressive learning, technological consolidation, and continuous improvement.</a:t>
            </a:r>
            <a:endParaRPr lang="en-US" sz="2200">
              <a:solidFill>
                <a:schemeClr val="bg1"/>
              </a:solidFill>
              <a:latin typeface="Abadi"/>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C52C503E-3FF5-EF29-1769-5DE13D4C9D04}"/>
              </a:ext>
            </a:extLst>
          </p:cNvPr>
          <p:cNvPicPr>
            <a:picLocks noChangeAspect="1"/>
          </p:cNvPicPr>
          <p:nvPr/>
        </p:nvPicPr>
        <p:blipFill>
          <a:blip r:embed="rId3"/>
          <a:stretch>
            <a:fillRect/>
          </a:stretch>
        </p:blipFill>
        <p:spPr>
          <a:xfrm>
            <a:off x="880056" y="1427577"/>
            <a:ext cx="9906001" cy="3262310"/>
          </a:xfrm>
          <a:prstGeom prst="rect">
            <a:avLst/>
          </a:prstGeom>
        </p:spPr>
      </p:pic>
      <p:sp>
        <p:nvSpPr>
          <p:cNvPr id="6" name="TextBox 5">
            <a:extLst>
              <a:ext uri="{FF2B5EF4-FFF2-40B4-BE49-F238E27FC236}">
                <a16:creationId xmlns:a16="http://schemas.microsoft.com/office/drawing/2014/main" id="{6D2E894D-EB7A-47E6-A117-8FB710A3F930}"/>
              </a:ext>
            </a:extLst>
          </p:cNvPr>
          <p:cNvSpPr txBox="1"/>
          <p:nvPr/>
        </p:nvSpPr>
        <p:spPr>
          <a:xfrm>
            <a:off x="1228370" y="5117211"/>
            <a:ext cx="920434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With this SQL query we can visualize the 4 different launch locations that exist in our Database</a:t>
            </a:r>
            <a:endParaRPr lang="en-US" dirty="0">
              <a:solidFill>
                <a:schemeClr val="bg1"/>
              </a:solidFill>
              <a:latin typeface="Abadi"/>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555D241B-A47C-04F9-AD21-98890501F010}"/>
              </a:ext>
            </a:extLst>
          </p:cNvPr>
          <p:cNvPicPr>
            <a:picLocks noChangeAspect="1"/>
          </p:cNvPicPr>
          <p:nvPr/>
        </p:nvPicPr>
        <p:blipFill>
          <a:blip r:embed="rId3"/>
          <a:stretch>
            <a:fillRect/>
          </a:stretch>
        </p:blipFill>
        <p:spPr>
          <a:xfrm>
            <a:off x="1223491" y="1393168"/>
            <a:ext cx="9165467" cy="3846288"/>
          </a:xfrm>
          <a:prstGeom prst="rect">
            <a:avLst/>
          </a:prstGeom>
        </p:spPr>
      </p:pic>
      <p:sp>
        <p:nvSpPr>
          <p:cNvPr id="6" name="TextBox 5">
            <a:extLst>
              <a:ext uri="{FF2B5EF4-FFF2-40B4-BE49-F238E27FC236}">
                <a16:creationId xmlns:a16="http://schemas.microsoft.com/office/drawing/2014/main" id="{6EFFA32B-9B42-2031-559A-79CA0B045289}"/>
              </a:ext>
            </a:extLst>
          </p:cNvPr>
          <p:cNvSpPr txBox="1"/>
          <p:nvPr/>
        </p:nvSpPr>
        <p:spPr>
          <a:xfrm>
            <a:off x="1051363" y="5503337"/>
            <a:ext cx="996064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With this query we were able to see the first 5 records with launch site CCAFS LC-40</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77F013CB-AA6C-A367-DA80-A41C6B94A385}"/>
              </a:ext>
            </a:extLst>
          </p:cNvPr>
          <p:cNvPicPr>
            <a:picLocks noChangeAspect="1"/>
          </p:cNvPicPr>
          <p:nvPr/>
        </p:nvPicPr>
        <p:blipFill>
          <a:blip r:embed="rId3"/>
          <a:stretch>
            <a:fillRect/>
          </a:stretch>
        </p:blipFill>
        <p:spPr>
          <a:xfrm>
            <a:off x="890788" y="1395989"/>
            <a:ext cx="10163577" cy="3250359"/>
          </a:xfrm>
          <a:prstGeom prst="rect">
            <a:avLst/>
          </a:prstGeom>
        </p:spPr>
      </p:pic>
      <p:sp>
        <p:nvSpPr>
          <p:cNvPr id="6" name="TextBox 5">
            <a:extLst>
              <a:ext uri="{FF2B5EF4-FFF2-40B4-BE49-F238E27FC236}">
                <a16:creationId xmlns:a16="http://schemas.microsoft.com/office/drawing/2014/main" id="{31614D4A-28BB-DC45-010C-F058877F3D96}"/>
              </a:ext>
            </a:extLst>
          </p:cNvPr>
          <p:cNvSpPr txBox="1"/>
          <p:nvPr/>
        </p:nvSpPr>
        <p:spPr>
          <a:xfrm>
            <a:off x="782982" y="4875725"/>
            <a:ext cx="1015924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The total weight of all payloads for all missions can be calculated using the SQL query shown in the image. The result is </a:t>
            </a:r>
            <a:r>
              <a:rPr lang="en-US" sz="2200" b="1" dirty="0">
                <a:solidFill>
                  <a:schemeClr val="bg1"/>
                </a:solidFill>
                <a:latin typeface="Abadi"/>
                <a:ea typeface="+mn-lt"/>
                <a:cs typeface="+mn-lt"/>
              </a:rPr>
              <a:t>45596</a:t>
            </a:r>
            <a:r>
              <a:rPr lang="en-US" sz="2200" dirty="0">
                <a:solidFill>
                  <a:schemeClr val="bg1"/>
                </a:solidFill>
                <a:latin typeface="Abadi"/>
                <a:ea typeface="+mn-lt"/>
                <a:cs typeface="+mn-lt"/>
              </a:rPr>
              <a:t> </a:t>
            </a:r>
            <a:r>
              <a:rPr lang="en-US" sz="2200" b="1" dirty="0">
                <a:solidFill>
                  <a:schemeClr val="bg1"/>
                </a:solidFill>
                <a:latin typeface="Abadi"/>
                <a:ea typeface="+mn-lt"/>
                <a:cs typeface="+mn-lt"/>
              </a:rPr>
              <a:t>kg</a:t>
            </a:r>
            <a:r>
              <a:rPr lang="en-US" sz="2200" dirty="0">
                <a:solidFill>
                  <a:schemeClr val="bg1"/>
                </a:solidFill>
                <a:latin typeface="Abadi"/>
                <a:ea typeface="+mn-lt"/>
                <a:cs typeface="+mn-lt"/>
              </a:rPr>
              <a:t>.</a:t>
            </a:r>
            <a:endParaRPr lang="en-US" sz="2200" dirty="0">
              <a:solidFill>
                <a:schemeClr val="bg1"/>
              </a:solidFill>
              <a:latin typeface="Abadi"/>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F248A85-20AF-85EF-6A09-0888818FA551}"/>
              </a:ext>
            </a:extLst>
          </p:cNvPr>
          <p:cNvPicPr>
            <a:picLocks noChangeAspect="1"/>
          </p:cNvPicPr>
          <p:nvPr/>
        </p:nvPicPr>
        <p:blipFill>
          <a:blip r:embed="rId3"/>
          <a:stretch>
            <a:fillRect/>
          </a:stretch>
        </p:blipFill>
        <p:spPr>
          <a:xfrm>
            <a:off x="890788" y="1530202"/>
            <a:ext cx="10142113" cy="2906808"/>
          </a:xfrm>
          <a:prstGeom prst="rect">
            <a:avLst/>
          </a:prstGeom>
        </p:spPr>
      </p:pic>
      <p:sp>
        <p:nvSpPr>
          <p:cNvPr id="7" name="TextBox 6">
            <a:extLst>
              <a:ext uri="{FF2B5EF4-FFF2-40B4-BE49-F238E27FC236}">
                <a16:creationId xmlns:a16="http://schemas.microsoft.com/office/drawing/2014/main" id="{41798FC5-048D-E4E7-BD27-949C1E1E87C6}"/>
              </a:ext>
            </a:extLst>
          </p:cNvPr>
          <p:cNvSpPr txBox="1"/>
          <p:nvPr/>
        </p:nvSpPr>
        <p:spPr>
          <a:xfrm>
            <a:off x="1029856" y="4714811"/>
            <a:ext cx="981581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We also see the average payload weight per launch through the SQL query, resulting in </a:t>
            </a:r>
            <a:r>
              <a:rPr lang="en-US" sz="2200" b="1" dirty="0">
                <a:solidFill>
                  <a:schemeClr val="bg1"/>
                </a:solidFill>
                <a:latin typeface="Abadi"/>
                <a:ea typeface="+mn-lt"/>
                <a:cs typeface="+mn-lt"/>
              </a:rPr>
              <a:t>2928.4 kg.</a:t>
            </a:r>
            <a:endParaRPr lang="en-US" sz="2200" b="1" dirty="0">
              <a:solidFill>
                <a:schemeClr val="bg1"/>
              </a:solidFill>
              <a:latin typeface="Abadi"/>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7DB8E908-A3DE-1BF0-5639-FD1F5836E7CE}"/>
              </a:ext>
            </a:extLst>
          </p:cNvPr>
          <p:cNvPicPr>
            <a:picLocks noChangeAspect="1"/>
          </p:cNvPicPr>
          <p:nvPr/>
        </p:nvPicPr>
        <p:blipFill>
          <a:blip r:embed="rId3"/>
          <a:stretch>
            <a:fillRect/>
          </a:stretch>
        </p:blipFill>
        <p:spPr>
          <a:xfrm>
            <a:off x="858591" y="1440053"/>
            <a:ext cx="10206508" cy="3044177"/>
          </a:xfrm>
          <a:prstGeom prst="rect">
            <a:avLst/>
          </a:prstGeom>
        </p:spPr>
      </p:pic>
      <p:sp>
        <p:nvSpPr>
          <p:cNvPr id="6" name="TextBox 5">
            <a:extLst>
              <a:ext uri="{FF2B5EF4-FFF2-40B4-BE49-F238E27FC236}">
                <a16:creationId xmlns:a16="http://schemas.microsoft.com/office/drawing/2014/main" id="{BC8F3787-4869-C3E9-BF61-068E50E574CB}"/>
              </a:ext>
            </a:extLst>
          </p:cNvPr>
          <p:cNvSpPr txBox="1"/>
          <p:nvPr/>
        </p:nvSpPr>
        <p:spPr>
          <a:xfrm>
            <a:off x="1029856" y="4843543"/>
            <a:ext cx="986409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We were able to identify the date of the first successful landing on the platform, as shown in the SQL query in the image. The result is December 22, 2015.</a:t>
            </a:r>
            <a:endParaRPr lang="en-US" sz="2200">
              <a:solidFill>
                <a:schemeClr val="bg1"/>
              </a:solidFill>
              <a:latin typeface="Abadi"/>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34642E76-DEF0-0245-7641-D03BA9CC0D9F}"/>
              </a:ext>
            </a:extLst>
          </p:cNvPr>
          <p:cNvPicPr>
            <a:picLocks noChangeAspect="1"/>
          </p:cNvPicPr>
          <p:nvPr/>
        </p:nvPicPr>
        <p:blipFill>
          <a:blip r:embed="rId3"/>
          <a:stretch>
            <a:fillRect/>
          </a:stretch>
        </p:blipFill>
        <p:spPr>
          <a:xfrm>
            <a:off x="909483" y="1350969"/>
            <a:ext cx="9057966" cy="3836513"/>
          </a:xfrm>
          <a:prstGeom prst="rect">
            <a:avLst/>
          </a:prstGeom>
        </p:spPr>
      </p:pic>
      <p:sp>
        <p:nvSpPr>
          <p:cNvPr id="6" name="TextBox 5">
            <a:extLst>
              <a:ext uri="{FF2B5EF4-FFF2-40B4-BE49-F238E27FC236}">
                <a16:creationId xmlns:a16="http://schemas.microsoft.com/office/drawing/2014/main" id="{47AD586A-5289-1E1C-327F-E6E56522758D}"/>
              </a:ext>
            </a:extLst>
          </p:cNvPr>
          <p:cNvSpPr txBox="1"/>
          <p:nvPr/>
        </p:nvSpPr>
        <p:spPr>
          <a:xfrm>
            <a:off x="1094222" y="5406746"/>
            <a:ext cx="901124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Thanks to this SQL query we can list all launches with a payload ranging from 4000 to 6000kg which have been successful.</a:t>
            </a:r>
            <a:endParaRPr lang="en-US" sz="2200" dirty="0">
              <a:solidFill>
                <a:schemeClr val="bg1"/>
              </a:solidFill>
              <a:latin typeface="Abadi"/>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4548" y="1701747"/>
            <a:ext cx="10507178" cy="396500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1"/>
                </a:solidFill>
                <a:latin typeface="Abadi"/>
                <a:ea typeface="Calibri"/>
                <a:cs typeface="Calibri"/>
              </a:rPr>
              <a:t>This project aimed to estimate the economic viability of SpaceX launches by predicting the probability of a successful landing of the Falcon 9 first stage.</a:t>
            </a:r>
            <a:endParaRPr lang="en-US" sz="2200">
              <a:solidFill>
                <a:schemeClr val="bg1"/>
              </a:solidFill>
              <a:latin typeface="Abadi"/>
            </a:endParaRPr>
          </a:p>
          <a:p>
            <a:pPr marL="0" indent="0">
              <a:lnSpc>
                <a:spcPct val="100000"/>
              </a:lnSpc>
              <a:spcBef>
                <a:spcPts val="1400"/>
              </a:spcBef>
              <a:buNone/>
            </a:pPr>
            <a:r>
              <a:rPr lang="en-US" sz="2200" dirty="0">
                <a:solidFill>
                  <a:schemeClr val="bg1"/>
                </a:solidFill>
                <a:latin typeface="Abadi"/>
                <a:ea typeface="Calibri"/>
                <a:cs typeface="Calibri"/>
              </a:rPr>
              <a:t>The dataset was provided by IBM, and the project followed all stages of the data science lifecycle: from data acquisition via the SpaceX API, through data cleaning and transformation (ETL), to exploratory data analysis and predictive modeling. The development was structured across eight interdependent notebooks.</a:t>
            </a:r>
          </a:p>
          <a:p>
            <a:pPr marL="0" indent="0">
              <a:lnSpc>
                <a:spcPct val="100000"/>
              </a:lnSpc>
              <a:spcBef>
                <a:spcPts val="1400"/>
              </a:spcBef>
              <a:buNone/>
            </a:pPr>
            <a:r>
              <a:rPr lang="en-US" sz="2200" dirty="0">
                <a:solidFill>
                  <a:schemeClr val="bg1"/>
                </a:solidFill>
                <a:latin typeface="Abadi"/>
                <a:ea typeface="Calibri"/>
                <a:cs typeface="Calibri"/>
              </a:rPr>
              <a:t>The final model utilized the K-Nearest Neighbors algorithm and achieved an accuracy of 83%. Multiple influential factors in the landing success were identified, confirming that this outcome can be predicted based on measurable patterns. This approach demonstrates the real-world applicability of machine learning in the aerospace industry.</a:t>
            </a:r>
            <a:endParaRPr lang="en-US" sz="2200" dirty="0">
              <a:solidFill>
                <a:schemeClr val="bg1"/>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EE626079-F8F1-18EB-F9FE-BA873956921A}"/>
              </a:ext>
            </a:extLst>
          </p:cNvPr>
          <p:cNvPicPr>
            <a:picLocks noChangeAspect="1"/>
          </p:cNvPicPr>
          <p:nvPr/>
        </p:nvPicPr>
        <p:blipFill>
          <a:blip r:embed="rId3"/>
          <a:stretch>
            <a:fillRect/>
          </a:stretch>
        </p:blipFill>
        <p:spPr>
          <a:xfrm>
            <a:off x="783464" y="1523758"/>
            <a:ext cx="10517748" cy="3198739"/>
          </a:xfrm>
          <a:prstGeom prst="rect">
            <a:avLst/>
          </a:prstGeom>
        </p:spPr>
      </p:pic>
      <p:sp>
        <p:nvSpPr>
          <p:cNvPr id="6" name="TextBox 5">
            <a:extLst>
              <a:ext uri="{FF2B5EF4-FFF2-40B4-BE49-F238E27FC236}">
                <a16:creationId xmlns:a16="http://schemas.microsoft.com/office/drawing/2014/main" id="{6CABDEE2-6865-966D-FF4D-976694D3233D}"/>
              </a:ext>
            </a:extLst>
          </p:cNvPr>
          <p:cNvSpPr txBox="1"/>
          <p:nvPr/>
        </p:nvSpPr>
        <p:spPr>
          <a:xfrm>
            <a:off x="997673" y="4972274"/>
            <a:ext cx="999282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As in the image query, we see that we have 61 successful launches vs 10 that were classified as failures.</a:t>
            </a:r>
            <a:endParaRPr lang="en-US" sz="2200" dirty="0">
              <a:solidFill>
                <a:schemeClr val="bg1"/>
              </a:solidFill>
              <a:latin typeface="Abadi"/>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319E356-E6B2-B24C-08EB-B0E2D5A45B70}"/>
              </a:ext>
            </a:extLst>
          </p:cNvPr>
          <p:cNvPicPr>
            <a:picLocks noChangeAspect="1"/>
          </p:cNvPicPr>
          <p:nvPr/>
        </p:nvPicPr>
        <p:blipFill>
          <a:blip r:embed="rId3"/>
          <a:stretch>
            <a:fillRect/>
          </a:stretch>
        </p:blipFill>
        <p:spPr>
          <a:xfrm>
            <a:off x="5730314" y="1438141"/>
            <a:ext cx="4144272" cy="5119353"/>
          </a:xfrm>
          <a:prstGeom prst="rect">
            <a:avLst/>
          </a:prstGeom>
        </p:spPr>
      </p:pic>
      <p:sp>
        <p:nvSpPr>
          <p:cNvPr id="7" name="TextBox 6">
            <a:extLst>
              <a:ext uri="{FF2B5EF4-FFF2-40B4-BE49-F238E27FC236}">
                <a16:creationId xmlns:a16="http://schemas.microsoft.com/office/drawing/2014/main" id="{39560E01-B661-DBF0-2E8F-D8F4A22DEBCF}"/>
              </a:ext>
            </a:extLst>
          </p:cNvPr>
          <p:cNvSpPr txBox="1"/>
          <p:nvPr/>
        </p:nvSpPr>
        <p:spPr>
          <a:xfrm>
            <a:off x="1115701" y="2859510"/>
            <a:ext cx="4103333"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As we see in the image below, with that SQL query we were able to list the 12 launches that have carried their maximum load.</a:t>
            </a:r>
            <a:endParaRPr lang="en-US" sz="2200">
              <a:solidFill>
                <a:schemeClr val="bg1"/>
              </a:solidFill>
              <a:latin typeface="Abadi"/>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0EAD977-BA86-8531-89DF-18BE6EEDA68E}"/>
              </a:ext>
            </a:extLst>
          </p:cNvPr>
          <p:cNvPicPr>
            <a:picLocks noChangeAspect="1"/>
          </p:cNvPicPr>
          <p:nvPr/>
        </p:nvPicPr>
        <p:blipFill>
          <a:blip r:embed="rId3"/>
          <a:stretch>
            <a:fillRect/>
          </a:stretch>
        </p:blipFill>
        <p:spPr>
          <a:xfrm>
            <a:off x="4619147" y="1717183"/>
            <a:ext cx="6656380" cy="3734875"/>
          </a:xfrm>
          <a:prstGeom prst="rect">
            <a:avLst/>
          </a:prstGeom>
        </p:spPr>
      </p:pic>
      <p:sp>
        <p:nvSpPr>
          <p:cNvPr id="7" name="TextBox 6">
            <a:extLst>
              <a:ext uri="{FF2B5EF4-FFF2-40B4-BE49-F238E27FC236}">
                <a16:creationId xmlns:a16="http://schemas.microsoft.com/office/drawing/2014/main" id="{96E577CA-5D66-3136-A256-737EE0BDE0D8}"/>
              </a:ext>
            </a:extLst>
          </p:cNvPr>
          <p:cNvSpPr txBox="1"/>
          <p:nvPr/>
        </p:nvSpPr>
        <p:spPr>
          <a:xfrm>
            <a:off x="1078144" y="2692981"/>
            <a:ext cx="3121751"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It can be seen how only two missions were classified as failures this year, with a difference of 3 months and at the same launch site.</a:t>
            </a:r>
            <a:endParaRPr lang="en-US" dirty="0">
              <a:solidFill>
                <a:schemeClr val="bg1"/>
              </a:solidFill>
              <a:latin typeface="Abadi"/>
              <a:ea typeface="+mn-lt"/>
              <a:cs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594133FE-AC93-E197-076D-6DCAD2E35035}"/>
              </a:ext>
            </a:extLst>
          </p:cNvPr>
          <p:cNvPicPr>
            <a:picLocks noChangeAspect="1"/>
          </p:cNvPicPr>
          <p:nvPr/>
        </p:nvPicPr>
        <p:blipFill>
          <a:blip r:embed="rId3"/>
          <a:stretch>
            <a:fillRect/>
          </a:stretch>
        </p:blipFill>
        <p:spPr>
          <a:xfrm>
            <a:off x="5355074" y="1470338"/>
            <a:ext cx="4594247" cy="4775917"/>
          </a:xfrm>
          <a:prstGeom prst="rect">
            <a:avLst/>
          </a:prstGeom>
        </p:spPr>
      </p:pic>
      <p:sp>
        <p:nvSpPr>
          <p:cNvPr id="6" name="TextBox 5">
            <a:extLst>
              <a:ext uri="{FF2B5EF4-FFF2-40B4-BE49-F238E27FC236}">
                <a16:creationId xmlns:a16="http://schemas.microsoft.com/office/drawing/2014/main" id="{88E96875-215B-CAD2-19C8-FD19B43337CE}"/>
              </a:ext>
            </a:extLst>
          </p:cNvPr>
          <p:cNvSpPr txBox="1"/>
          <p:nvPr/>
        </p:nvSpPr>
        <p:spPr>
          <a:xfrm>
            <a:off x="1287363" y="2290593"/>
            <a:ext cx="352403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To conclude this analysis, we list the number of positive outcomes, sorting them by number of landing outcomes (such as failure (drone) or success (ground platform)) between June 4, 2010, and March 20, 2017, in descending order.</a:t>
            </a:r>
            <a:endParaRPr lang="en-US" sz="2200" dirty="0">
              <a:solidFill>
                <a:schemeClr val="bg1"/>
              </a:solidFill>
              <a:latin typeface="Abadi"/>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208985" cy="369332"/>
          </a:xfrm>
          <a:prstGeom prst="rect">
            <a:avLst/>
          </a:prstGeom>
          <a:solidFill>
            <a:srgbClr val="0948CB"/>
          </a:solidFill>
        </p:spPr>
        <p:txBody>
          <a:bodyPr wrap="none" lIns="91440" tIns="45720" rIns="91440" bIns="45720" rtlCol="0" anchor="t">
            <a:spAutoFit/>
          </a:bodyPr>
          <a:lstStyle/>
          <a:p>
            <a:r>
              <a:rPr lang="en-US" dirty="0"/>
              <a:t>Section</a:t>
            </a:r>
            <a:r>
              <a:rPr lang="en-US" dirty="0">
                <a:solidFill>
                  <a:schemeClr val="bg1"/>
                </a:solidFill>
              </a:rPr>
              <a:t> </a:t>
            </a:r>
            <a:r>
              <a:rPr lang="en-US" dirty="0"/>
              <a:t>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1- All launch sites with Folium</a:t>
            </a:r>
            <a:endParaRPr lang="en-US" sz="2800" dirty="0">
              <a:latin typeface="Abadi"/>
            </a:endParaRPr>
          </a:p>
        </p:txBody>
      </p:sp>
      <p:pic>
        <p:nvPicPr>
          <p:cNvPr id="4" name="Picture 3">
            <a:extLst>
              <a:ext uri="{FF2B5EF4-FFF2-40B4-BE49-F238E27FC236}">
                <a16:creationId xmlns:a16="http://schemas.microsoft.com/office/drawing/2014/main" id="{38CEA808-1BA5-E3C7-60E7-B3D133490376}"/>
              </a:ext>
            </a:extLst>
          </p:cNvPr>
          <p:cNvPicPr>
            <a:picLocks noChangeAspect="1"/>
          </p:cNvPicPr>
          <p:nvPr/>
        </p:nvPicPr>
        <p:blipFill>
          <a:blip r:embed="rId3"/>
          <a:stretch>
            <a:fillRect/>
          </a:stretch>
        </p:blipFill>
        <p:spPr>
          <a:xfrm>
            <a:off x="794198" y="1422042"/>
            <a:ext cx="9723551" cy="464712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95287FC5-A27D-4A22-B3C7-3BEDC3BD7DA9}" type="slidenum">
              <a:rPr lang="en-US" dirty="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2- The launch results labeled by colors.</a:t>
            </a:r>
            <a:endParaRPr lang="en-US" sz="2800" dirty="0">
              <a:latin typeface="Abadi"/>
            </a:endParaRPr>
          </a:p>
        </p:txBody>
      </p:sp>
      <p:pic>
        <p:nvPicPr>
          <p:cNvPr id="2" name="Picture 1">
            <a:extLst>
              <a:ext uri="{FF2B5EF4-FFF2-40B4-BE49-F238E27FC236}">
                <a16:creationId xmlns:a16="http://schemas.microsoft.com/office/drawing/2014/main" id="{90363D1D-22AE-9549-3EC8-04E7EB768EAA}"/>
              </a:ext>
            </a:extLst>
          </p:cNvPr>
          <p:cNvPicPr>
            <a:picLocks noChangeAspect="1"/>
          </p:cNvPicPr>
          <p:nvPr/>
        </p:nvPicPr>
        <p:blipFill>
          <a:blip r:embed="rId3"/>
          <a:stretch>
            <a:fillRect/>
          </a:stretch>
        </p:blipFill>
        <p:spPr>
          <a:xfrm>
            <a:off x="1395211" y="1517017"/>
            <a:ext cx="9122536" cy="45215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3- Launch location and distance to surrounding areas (cities, railways, etc.)</a:t>
            </a:r>
            <a:endParaRPr lang="en-US" dirty="0">
              <a:latin typeface="Abadi"/>
            </a:endParaRPr>
          </a:p>
        </p:txBody>
      </p:sp>
      <p:pic>
        <p:nvPicPr>
          <p:cNvPr id="2" name="Picture 1">
            <a:extLst>
              <a:ext uri="{FF2B5EF4-FFF2-40B4-BE49-F238E27FC236}">
                <a16:creationId xmlns:a16="http://schemas.microsoft.com/office/drawing/2014/main" id="{513D1E87-E2BC-9E35-0B02-F31A730DC373}"/>
              </a:ext>
            </a:extLst>
          </p:cNvPr>
          <p:cNvPicPr>
            <a:picLocks noChangeAspect="1"/>
          </p:cNvPicPr>
          <p:nvPr/>
        </p:nvPicPr>
        <p:blipFill>
          <a:blip r:embed="rId3"/>
          <a:stretch>
            <a:fillRect/>
          </a:stretch>
        </p:blipFill>
        <p:spPr>
          <a:xfrm>
            <a:off x="1646010" y="1588394"/>
            <a:ext cx="8320431" cy="447541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EBCDE6B-9E28-C438-E2D4-99947CD18D6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FB147B-89E3-2098-247A-D592E0CB2B5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889D738-40AA-67FC-42BB-797A201E77FB}"/>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Analysis result</a:t>
            </a:r>
            <a:endParaRPr lang="en-US" sz="2800" dirty="0">
              <a:latin typeface="Abadi"/>
            </a:endParaRPr>
          </a:p>
        </p:txBody>
      </p:sp>
      <p:sp>
        <p:nvSpPr>
          <p:cNvPr id="2" name="TextBox 1">
            <a:extLst>
              <a:ext uri="{FF2B5EF4-FFF2-40B4-BE49-F238E27FC236}">
                <a16:creationId xmlns:a16="http://schemas.microsoft.com/office/drawing/2014/main" id="{F36AFCC2-2D77-E867-AB77-828BF11740DC}"/>
              </a:ext>
            </a:extLst>
          </p:cNvPr>
          <p:cNvSpPr txBox="1"/>
          <p:nvPr/>
        </p:nvSpPr>
        <p:spPr>
          <a:xfrm>
            <a:off x="1024535" y="1563158"/>
            <a:ext cx="9477896"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1- From the first image we can see the location of the launch sites on a global map.</a:t>
            </a:r>
          </a:p>
          <a:p>
            <a:endParaRPr lang="en-US" sz="2200" dirty="0">
              <a:solidFill>
                <a:schemeClr val="bg1"/>
              </a:solidFill>
              <a:latin typeface="Abadi"/>
            </a:endParaRPr>
          </a:p>
          <a:p>
            <a:r>
              <a:rPr lang="en-US" sz="2200" dirty="0">
                <a:solidFill>
                  <a:schemeClr val="bg1"/>
                </a:solidFill>
                <a:latin typeface="Abadi"/>
              </a:rPr>
              <a:t>2-</a:t>
            </a:r>
            <a:r>
              <a:rPr lang="en-US" sz="2200" dirty="0">
                <a:solidFill>
                  <a:schemeClr val="bg1"/>
                </a:solidFill>
                <a:latin typeface="Abadi"/>
                <a:ea typeface="Roboto"/>
                <a:cs typeface="Roboto"/>
              </a:rPr>
              <a:t> </a:t>
            </a:r>
            <a:r>
              <a:rPr lang="en-US" sz="2200" dirty="0">
                <a:solidFill>
                  <a:schemeClr val="bg1"/>
                </a:solidFill>
                <a:latin typeface="Abadi"/>
                <a:ea typeface="+mn-lt"/>
                <a:cs typeface="+mn-lt"/>
              </a:rPr>
              <a:t>The second image allows us to note, with colored labels, the number of successful launches in green, and the number of failed launches in orange, along with their respective locations.</a:t>
            </a:r>
            <a:endParaRPr lang="en-US" dirty="0">
              <a:solidFill>
                <a:schemeClr val="bg1"/>
              </a:solidFill>
              <a:latin typeface="Abadi"/>
              <a:ea typeface="+mn-lt"/>
              <a:cs typeface="+mn-lt"/>
            </a:endParaRPr>
          </a:p>
          <a:p>
            <a:endParaRPr lang="en-US" sz="2200" dirty="0">
              <a:solidFill>
                <a:schemeClr val="bg1"/>
              </a:solidFill>
              <a:latin typeface="Abadi"/>
            </a:endParaRPr>
          </a:p>
          <a:p>
            <a:r>
              <a:rPr lang="en-US" sz="2200" dirty="0">
                <a:solidFill>
                  <a:schemeClr val="bg1"/>
                </a:solidFill>
                <a:latin typeface="Abadi"/>
              </a:rPr>
              <a:t>3- </a:t>
            </a:r>
            <a:r>
              <a:rPr lang="en-US" sz="2200" dirty="0">
                <a:solidFill>
                  <a:schemeClr val="bg1"/>
                </a:solidFill>
                <a:latin typeface="Abadi"/>
                <a:ea typeface="+mn-lt"/>
                <a:cs typeface="+mn-lt"/>
              </a:rPr>
              <a:t>We see that they are all close to the coasts and railways and far from cities and highways.</a:t>
            </a:r>
          </a:p>
          <a:p>
            <a:endParaRPr lang="en-US" sz="2200" dirty="0">
              <a:solidFill>
                <a:schemeClr val="bg1"/>
              </a:solidFill>
              <a:latin typeface="Abadi"/>
            </a:endParaRPr>
          </a:p>
          <a:p>
            <a:r>
              <a:rPr lang="en-US" sz="2200" dirty="0">
                <a:solidFill>
                  <a:schemeClr val="bg1"/>
                </a:solidFill>
                <a:latin typeface="Abadi"/>
                <a:ea typeface="+mn-lt"/>
                <a:cs typeface="+mn-lt"/>
              </a:rPr>
              <a:t>References:</a:t>
            </a:r>
            <a:endParaRPr lang="en-US" dirty="0">
              <a:solidFill>
                <a:schemeClr val="bg1"/>
              </a:solidFill>
              <a:latin typeface="Abadi"/>
              <a:ea typeface="+mn-lt"/>
              <a:cs typeface="+mn-lt"/>
            </a:endParaRPr>
          </a:p>
          <a:p>
            <a:r>
              <a:rPr lang="en-US" sz="22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200" b="1">
              <a:solidFill>
                <a:schemeClr val="bg1"/>
              </a:solidFill>
              <a:latin typeface="Abadi"/>
              <a:hlinkClick r:id="rId3">
                <a:extLst>
                  <a:ext uri="{A12FA001-AC4F-418D-AE19-62706E023703}">
                    <ahyp:hlinkClr xmlns:ahyp="http://schemas.microsoft.com/office/drawing/2018/hyperlinkcolor" val="tx"/>
                  </a:ext>
                </a:extLst>
              </a:hlinkClick>
            </a:endParaRPr>
          </a:p>
          <a:p>
            <a:endParaRPr lang="en-US" sz="2200" dirty="0">
              <a:solidFill>
                <a:schemeClr val="bg1"/>
              </a:solidFill>
              <a:latin typeface="Abadi"/>
            </a:endParaRPr>
          </a:p>
        </p:txBody>
      </p:sp>
    </p:spTree>
    <p:extLst>
      <p:ext uri="{BB962C8B-B14F-4D97-AF65-F5344CB8AC3E}">
        <p14:creationId xmlns:p14="http://schemas.microsoft.com/office/powerpoint/2010/main" val="435656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208985" cy="369332"/>
          </a:xfrm>
          <a:prstGeom prst="rect">
            <a:avLst/>
          </a:prstGeom>
          <a:solidFill>
            <a:srgbClr val="0948CB"/>
          </a:solidFill>
        </p:spPr>
        <p:txBody>
          <a:bodyPr wrap="none" lIns="91440" tIns="45720" rIns="91440" bIns="45720" rtlCol="0" anchor="t">
            <a:spAutoFit/>
          </a:bodyPr>
          <a:lstStyle/>
          <a:p>
            <a:r>
              <a:rPr lang="en-US" dirty="0"/>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FD9F9A55-A76E-4F89-FC70-70A559271964}"/>
              </a:ext>
            </a:extLst>
          </p:cNvPr>
          <p:cNvSpPr txBox="1"/>
          <p:nvPr/>
        </p:nvSpPr>
        <p:spPr>
          <a:xfrm>
            <a:off x="625116" y="1716803"/>
            <a:ext cx="10506843" cy="37005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pPr>
            <a:r>
              <a:rPr lang="en-US" sz="2200" dirty="0">
                <a:solidFill>
                  <a:schemeClr val="bg1"/>
                </a:solidFill>
                <a:latin typeface="Abadi"/>
                <a:cs typeface="Segoe UI"/>
              </a:rPr>
              <a:t>   SpaceX has revolutionized the aerospace industry with its reusable Falcon 9 launch system, reducing launch costs from over $165 million to approximately $62 million. This reusability offers a greater economic and technological advantage.</a:t>
            </a:r>
          </a:p>
          <a:p>
            <a:pPr marL="228600" indent="-228600">
              <a:lnSpc>
                <a:spcPct val="90000"/>
              </a:lnSpc>
              <a:spcBef>
                <a:spcPts val="1000"/>
              </a:spcBef>
            </a:pPr>
            <a:r>
              <a:rPr lang="en-US" sz="2200" dirty="0">
                <a:solidFill>
                  <a:schemeClr val="bg1"/>
                </a:solidFill>
                <a:latin typeface="Abadi"/>
                <a:cs typeface="Segoe UI"/>
              </a:rPr>
              <a:t>   Predicting the landing success of the Falcon 9 first stage is essential for mission planning and cost estimating. It also provides valuable information for stakeholders in space logistics and investment.</a:t>
            </a:r>
          </a:p>
          <a:p>
            <a:pPr marL="228600" indent="-228600">
              <a:lnSpc>
                <a:spcPct val="90000"/>
              </a:lnSpc>
              <a:spcBef>
                <a:spcPts val="1000"/>
              </a:spcBef>
            </a:pPr>
            <a:r>
              <a:rPr lang="en-US" sz="2200" dirty="0">
                <a:solidFill>
                  <a:schemeClr val="bg1"/>
                </a:solidFill>
                <a:latin typeface="Abadi"/>
                <a:cs typeface="Segoe UI"/>
              </a:rPr>
              <a:t>   This project seeks to build a machine learning model to predict landing outcomes using data provided by IBM and the SpaceX API. By applying the full data science workflow (data acquisition, processing, analysis, and modeling), we identify the key factors behind successful landings and offer a practical predictive tool for the aerospace industry.</a:t>
            </a:r>
            <a:endParaRPr lang="en-US" dirty="0">
              <a:solidFill>
                <a:schemeClr val="bg1"/>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Picture 5">
            <a:extLst>
              <a:ext uri="{FF2B5EF4-FFF2-40B4-BE49-F238E27FC236}">
                <a16:creationId xmlns:a16="http://schemas.microsoft.com/office/drawing/2014/main" id="{33AA299E-9ECE-DB9F-8384-EC471535EC7F}"/>
              </a:ext>
            </a:extLst>
          </p:cNvPr>
          <p:cNvPicPr>
            <a:picLocks noChangeAspect="1"/>
          </p:cNvPicPr>
          <p:nvPr/>
        </p:nvPicPr>
        <p:blipFill>
          <a:blip r:embed="rId2"/>
          <a:stretch>
            <a:fillRect/>
          </a:stretch>
        </p:blipFill>
        <p:spPr>
          <a:xfrm>
            <a:off x="0" y="-3231"/>
            <a:ext cx="12192000" cy="4801246"/>
          </a:xfrm>
          <a:prstGeom prst="rect">
            <a:avLst/>
          </a:prstGeom>
        </p:spPr>
      </p:pic>
      <p:sp>
        <p:nvSpPr>
          <p:cNvPr id="9" name="TextBox 8">
            <a:extLst>
              <a:ext uri="{FF2B5EF4-FFF2-40B4-BE49-F238E27FC236}">
                <a16:creationId xmlns:a16="http://schemas.microsoft.com/office/drawing/2014/main" id="{7F1FB1C6-9276-E486-D79E-992F8D32447C}"/>
              </a:ext>
            </a:extLst>
          </p:cNvPr>
          <p:cNvSpPr txBox="1"/>
          <p:nvPr/>
        </p:nvSpPr>
        <p:spPr>
          <a:xfrm>
            <a:off x="-56" y="5197668"/>
            <a:ext cx="11623679"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We can see how the KSC LC-39A launch site has the highest success rate of 41.7% among all launches, while CCAFS SLC-40 has the worst success rate of 12.5%.</a:t>
            </a:r>
            <a:endParaRPr lang="en-US" dirty="0">
              <a:solidFill>
                <a:schemeClr val="bg1"/>
              </a:solidFill>
              <a:latin typeface="Abadi"/>
              <a:ea typeface="+mn-lt"/>
              <a:cs typeface="+mn-lt"/>
            </a:endParaRPr>
          </a:p>
          <a:p>
            <a:endParaRPr lang="en-US" dirty="0">
              <a:solidFill>
                <a:srgbClr val="FFFFFF"/>
              </a:solidFill>
              <a:latin typeface="Century Gothic" panose="020B0502020202020204"/>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Picture 3">
            <a:extLst>
              <a:ext uri="{FF2B5EF4-FFF2-40B4-BE49-F238E27FC236}">
                <a16:creationId xmlns:a16="http://schemas.microsoft.com/office/drawing/2014/main" id="{E69D5E81-4650-250A-BA7E-B828805FF344}"/>
              </a:ext>
            </a:extLst>
          </p:cNvPr>
          <p:cNvPicPr>
            <a:picLocks noChangeAspect="1"/>
          </p:cNvPicPr>
          <p:nvPr/>
        </p:nvPicPr>
        <p:blipFill>
          <a:blip r:embed="rId2"/>
          <a:stretch>
            <a:fillRect/>
          </a:stretch>
        </p:blipFill>
        <p:spPr>
          <a:xfrm>
            <a:off x="0" y="1780"/>
            <a:ext cx="12192000" cy="4536241"/>
          </a:xfrm>
          <a:prstGeom prst="rect">
            <a:avLst/>
          </a:prstGeom>
        </p:spPr>
      </p:pic>
      <p:sp>
        <p:nvSpPr>
          <p:cNvPr id="6" name="TextBox 5">
            <a:extLst>
              <a:ext uri="{FF2B5EF4-FFF2-40B4-BE49-F238E27FC236}">
                <a16:creationId xmlns:a16="http://schemas.microsoft.com/office/drawing/2014/main" id="{0EF842FB-D821-F655-2614-7DDDE9783530}"/>
              </a:ext>
            </a:extLst>
          </p:cNvPr>
          <p:cNvSpPr txBox="1"/>
          <p:nvPr/>
        </p:nvSpPr>
        <p:spPr>
          <a:xfrm>
            <a:off x="5246" y="5009930"/>
            <a:ext cx="1204210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We see how CCAFS LC-40 has a high margin of more than 73% and only almost 26% of failures.</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pic>
        <p:nvPicPr>
          <p:cNvPr id="4" name="Picture 3">
            <a:extLst>
              <a:ext uri="{FF2B5EF4-FFF2-40B4-BE49-F238E27FC236}">
                <a16:creationId xmlns:a16="http://schemas.microsoft.com/office/drawing/2014/main" id="{B312A72C-B8C5-AB76-7128-10EE34778A47}"/>
              </a:ext>
            </a:extLst>
          </p:cNvPr>
          <p:cNvPicPr>
            <a:picLocks noChangeAspect="1"/>
          </p:cNvPicPr>
          <p:nvPr/>
        </p:nvPicPr>
        <p:blipFill>
          <a:blip r:embed="rId2"/>
          <a:stretch>
            <a:fillRect/>
          </a:stretch>
        </p:blipFill>
        <p:spPr>
          <a:xfrm>
            <a:off x="0" y="212706"/>
            <a:ext cx="12192000" cy="637096"/>
          </a:xfrm>
          <a:prstGeom prst="rect">
            <a:avLst/>
          </a:prstGeom>
        </p:spPr>
      </p:pic>
      <p:pic>
        <p:nvPicPr>
          <p:cNvPr id="6" name="Picture 5">
            <a:extLst>
              <a:ext uri="{FF2B5EF4-FFF2-40B4-BE49-F238E27FC236}">
                <a16:creationId xmlns:a16="http://schemas.microsoft.com/office/drawing/2014/main" id="{CD47380B-2B80-20C0-D5F2-2C33AD0B85AB}"/>
              </a:ext>
            </a:extLst>
          </p:cNvPr>
          <p:cNvPicPr>
            <a:picLocks noChangeAspect="1"/>
          </p:cNvPicPr>
          <p:nvPr/>
        </p:nvPicPr>
        <p:blipFill>
          <a:blip r:embed="rId3"/>
          <a:stretch>
            <a:fillRect/>
          </a:stretch>
        </p:blipFill>
        <p:spPr>
          <a:xfrm>
            <a:off x="0" y="1116747"/>
            <a:ext cx="12192000" cy="3336617"/>
          </a:xfrm>
          <a:prstGeom prst="rect">
            <a:avLst/>
          </a:prstGeom>
        </p:spPr>
      </p:pic>
      <p:sp>
        <p:nvSpPr>
          <p:cNvPr id="7" name="TextBox 6">
            <a:extLst>
              <a:ext uri="{FF2B5EF4-FFF2-40B4-BE49-F238E27FC236}">
                <a16:creationId xmlns:a16="http://schemas.microsoft.com/office/drawing/2014/main" id="{86386ECF-86BF-8AC6-7FBF-37078E9B8442}"/>
              </a:ext>
            </a:extLst>
          </p:cNvPr>
          <p:cNvSpPr txBox="1"/>
          <p:nvPr/>
        </p:nvSpPr>
        <p:spPr>
          <a:xfrm>
            <a:off x="160942" y="4768500"/>
            <a:ext cx="1132841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The graph doesn't show a clear relationship between weight and launch success. The "FT" and "B5" versions have more successes, while the "v1.0" and "v1.1" versions have more failures. Even payloads of up to 10,000 kg have been successfully launched.</a:t>
            </a:r>
            <a:endParaRPr lang="en-US" sz="2200" dirty="0">
              <a:solidFill>
                <a:schemeClr val="bg1"/>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22844" y="2551210"/>
            <a:ext cx="1208985" cy="369332"/>
          </a:xfrm>
          <a:prstGeom prst="rect">
            <a:avLst/>
          </a:prstGeom>
          <a:solidFill>
            <a:srgbClr val="0948CB"/>
          </a:solidFill>
        </p:spPr>
        <p:txBody>
          <a:bodyPr wrap="none" lIns="91440" tIns="45720" rIns="91440" bIns="45720" rtlCol="0" anchor="t">
            <a:spAutoFit/>
          </a:bodyPr>
          <a:lstStyle/>
          <a:p>
            <a:r>
              <a:rPr lang="en-US" dirty="0"/>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C056086-8D77-5335-6439-498D7FC0C20B}"/>
              </a:ext>
            </a:extLst>
          </p:cNvPr>
          <p:cNvPicPr>
            <a:picLocks noChangeAspect="1"/>
          </p:cNvPicPr>
          <p:nvPr/>
        </p:nvPicPr>
        <p:blipFill>
          <a:blip r:embed="rId3"/>
          <a:stretch>
            <a:fillRect/>
          </a:stretch>
        </p:blipFill>
        <p:spPr>
          <a:xfrm>
            <a:off x="4214044" y="1500956"/>
            <a:ext cx="6861073" cy="4261670"/>
          </a:xfrm>
          <a:prstGeom prst="rect">
            <a:avLst/>
          </a:prstGeom>
        </p:spPr>
      </p:pic>
      <p:sp>
        <p:nvSpPr>
          <p:cNvPr id="3" name="TextBox 2">
            <a:extLst>
              <a:ext uri="{FF2B5EF4-FFF2-40B4-BE49-F238E27FC236}">
                <a16:creationId xmlns:a16="http://schemas.microsoft.com/office/drawing/2014/main" id="{727AA784-19B7-3981-2625-8DFA1EC91AC4}"/>
              </a:ext>
            </a:extLst>
          </p:cNvPr>
          <p:cNvSpPr txBox="1"/>
          <p:nvPr/>
        </p:nvSpPr>
        <p:spPr>
          <a:xfrm>
            <a:off x="890363" y="1717317"/>
            <a:ext cx="2883038"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We can see that there are no significant differences between the logistic regression, SVM, and KNN models, with all three models achieving a similar result of 83%. The decision tree performed the worst, with 72% accuracy.</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FAC1CACF-30AE-633B-FB37-5AD385CB779A}"/>
              </a:ext>
            </a:extLst>
          </p:cNvPr>
          <p:cNvPicPr>
            <a:picLocks noChangeAspect="1"/>
          </p:cNvPicPr>
          <p:nvPr/>
        </p:nvPicPr>
        <p:blipFill>
          <a:blip r:embed="rId3"/>
          <a:stretch>
            <a:fillRect/>
          </a:stretch>
        </p:blipFill>
        <p:spPr>
          <a:xfrm>
            <a:off x="5624358" y="1470998"/>
            <a:ext cx="5048250" cy="4333875"/>
          </a:xfrm>
          <a:prstGeom prst="rect">
            <a:avLst/>
          </a:prstGeom>
        </p:spPr>
      </p:pic>
      <p:sp>
        <p:nvSpPr>
          <p:cNvPr id="3" name="TextBox 2">
            <a:extLst>
              <a:ext uri="{FF2B5EF4-FFF2-40B4-BE49-F238E27FC236}">
                <a16:creationId xmlns:a16="http://schemas.microsoft.com/office/drawing/2014/main" id="{9EFF7237-701E-D9EA-0BFE-C33AE68023F7}"/>
              </a:ext>
            </a:extLst>
          </p:cNvPr>
          <p:cNvSpPr txBox="1"/>
          <p:nvPr/>
        </p:nvSpPr>
        <p:spPr>
          <a:xfrm>
            <a:off x="925959" y="1557329"/>
            <a:ext cx="407330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The model is very good at detecting those that do land (12/12 correct).</a:t>
            </a:r>
            <a:endParaRPr lang="en-US" sz="2200" dirty="0">
              <a:solidFill>
                <a:schemeClr val="bg1"/>
              </a:solidFill>
              <a:latin typeface="Abadi"/>
            </a:endParaRPr>
          </a:p>
          <a:p>
            <a:r>
              <a:rPr lang="en-US" sz="2200" dirty="0">
                <a:solidFill>
                  <a:schemeClr val="bg1"/>
                </a:solidFill>
                <a:latin typeface="Abadi"/>
                <a:ea typeface="+mn-lt"/>
                <a:cs typeface="+mn-lt"/>
              </a:rPr>
              <a:t>But it's quite confused about those that didn't land (12/12 correct).</a:t>
            </a:r>
            <a:endParaRPr lang="en-US" sz="2200" dirty="0">
              <a:solidFill>
                <a:schemeClr val="bg1"/>
              </a:solidFill>
              <a:latin typeface="Abadi"/>
            </a:endParaRPr>
          </a:p>
          <a:p>
            <a:r>
              <a:rPr lang="en-US" sz="2200" dirty="0">
                <a:solidFill>
                  <a:schemeClr val="bg1"/>
                </a:solidFill>
                <a:latin typeface="Abadi"/>
                <a:ea typeface="+mn-lt"/>
                <a:cs typeface="+mn-lt"/>
              </a:rPr>
              <a:t>It gets 3 right but 3 wrong.</a:t>
            </a:r>
            <a:endParaRPr lang="en-US" sz="2200" dirty="0">
              <a:solidFill>
                <a:schemeClr val="bg1"/>
              </a:solidFill>
              <a:latin typeface="Abadi"/>
            </a:endParaRPr>
          </a:p>
          <a:p>
            <a:r>
              <a:rPr lang="en-US" sz="2200" dirty="0">
                <a:solidFill>
                  <a:schemeClr val="bg1"/>
                </a:solidFill>
                <a:latin typeface="Abadi"/>
                <a:ea typeface="+mn-lt"/>
                <a:cs typeface="+mn-lt"/>
              </a:rPr>
              <a:t>It has perfect recall (it doesn't miss a single "landed").</a:t>
            </a:r>
            <a:endParaRPr lang="en-US" sz="2200">
              <a:solidFill>
                <a:schemeClr val="bg1"/>
              </a:solidFill>
              <a:latin typeface="Abadi"/>
            </a:endParaRPr>
          </a:p>
          <a:p>
            <a:r>
              <a:rPr lang="en-US" sz="2200" dirty="0">
                <a:solidFill>
                  <a:schemeClr val="bg1"/>
                </a:solidFill>
                <a:latin typeface="Abadi"/>
                <a:ea typeface="+mn-lt"/>
                <a:cs typeface="+mn-lt"/>
              </a:rPr>
              <a:t>But its accuracy isn't perfect, because it sometimes predicts "landed" when it actually didn't.</a:t>
            </a:r>
            <a:endParaRPr lang="en-US" sz="2200" dirty="0">
              <a:solidFill>
                <a:schemeClr val="bg1"/>
              </a:solidFill>
              <a:latin typeface="Abadi"/>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D10BAE13-338F-B394-EECE-376B3EC75883}"/>
              </a:ext>
            </a:extLst>
          </p:cNvPr>
          <p:cNvSpPr txBox="1"/>
          <p:nvPr/>
        </p:nvSpPr>
        <p:spPr>
          <a:xfrm>
            <a:off x="938496" y="1711129"/>
            <a:ext cx="94619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Abadi"/>
                <a:ea typeface="+mn-lt"/>
                <a:cs typeface="+mn-lt"/>
              </a:rPr>
              <a:t>With 83% accuracy, the KNN model demonstrated that it is possible to predict the landing of reusable rockets with high reliability using measurable parameters and supervised machine learning techniques. Although this work is educational in nature, the results achieved reflect the enormous potential of applying artificial intelligence to real-world problems. This approach not only optimizes critical decisions but also anticipates a future where space exploration and automation advance hand in hand. This is just the beginning: data science doesn't predict the future, it builds it.</a:t>
            </a:r>
            <a:endParaRPr lang="en-US" sz="2400" dirty="0">
              <a:solidFill>
                <a:schemeClr val="bg1"/>
              </a:solidFill>
              <a:latin typeface="Abadi"/>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208985" cy="369332"/>
          </a:xfrm>
          <a:prstGeom prst="rect">
            <a:avLst/>
          </a:prstGeom>
          <a:solidFill>
            <a:srgbClr val="0948CB"/>
          </a:solidFill>
        </p:spPr>
        <p:txBody>
          <a:bodyPr wrap="none" lIns="91440" tIns="45720" rIns="91440" bIns="45720" rtlCol="0" anchor="t">
            <a:spAutoFit/>
          </a:bodyPr>
          <a:lstStyle/>
          <a:p>
            <a:r>
              <a:rPr lang="en-US" dirty="0"/>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Requests were made to the SpaceX API and web scraping was also used on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Pandas and </a:t>
            </a:r>
            <a:r>
              <a:rPr lang="en-US" sz="7600" err="1">
                <a:solidFill>
                  <a:schemeClr val="bg2">
                    <a:lumMod val="50000"/>
                  </a:schemeClr>
                </a:solidFill>
                <a:latin typeface="Abadi"/>
              </a:rPr>
              <a:t>Numpy</a:t>
            </a:r>
            <a:r>
              <a:rPr lang="en-US" sz="7600" dirty="0">
                <a:solidFill>
                  <a:schemeClr val="bg2">
                    <a:lumMod val="50000"/>
                  </a:schemeClr>
                </a:solidFill>
                <a:latin typeface="Abadi"/>
              </a:rPr>
              <a:t> were used for data management.</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Different classification models were implemented, giving KNN as the best algorithm with 83% accuracy.</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02422D00-4A99-CF0F-12EE-BE2A74C83FD7}"/>
              </a:ext>
            </a:extLst>
          </p:cNvPr>
          <p:cNvSpPr txBox="1"/>
          <p:nvPr/>
        </p:nvSpPr>
        <p:spPr>
          <a:xfrm>
            <a:off x="1317625" y="1714499"/>
            <a:ext cx="9620250"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The data for the following final project was collected using two different techniques. One was web scraping, which compiled historical Falcon 9 launch records from a Wikipedia page titled "List of Falcon 9 and Falcon Heavy launches."</a:t>
            </a:r>
            <a:endParaRPr lang="en-US" sz="2200">
              <a:solidFill>
                <a:schemeClr val="bg1"/>
              </a:solidFill>
              <a:latin typeface="Abadi"/>
            </a:endParaRPr>
          </a:p>
          <a:p>
            <a:r>
              <a:rPr lang="en-US" sz="2200" dirty="0">
                <a:solidFill>
                  <a:schemeClr val="bg1"/>
                </a:solidFill>
                <a:latin typeface="Abadi"/>
                <a:ea typeface="+mn-lt"/>
                <a:cs typeface="+mn-lt"/>
              </a:rPr>
              <a:t>Where we created a web archive of Falcon 9 launch logs with `</a:t>
            </a:r>
            <a:r>
              <a:rPr lang="en-US" sz="2200" dirty="0" err="1">
                <a:solidFill>
                  <a:schemeClr val="bg1"/>
                </a:solidFill>
                <a:latin typeface="Abadi"/>
                <a:ea typeface="+mn-lt"/>
                <a:cs typeface="+mn-lt"/>
              </a:rPr>
              <a:t>BeautifulSoup</a:t>
            </a:r>
            <a:r>
              <a:rPr lang="en-US" sz="2200" dirty="0">
                <a:solidFill>
                  <a:schemeClr val="bg1"/>
                </a:solidFill>
                <a:latin typeface="Abadi"/>
                <a:ea typeface="+mn-lt"/>
                <a:cs typeface="+mn-lt"/>
              </a:rPr>
              <a:t>` and extracted an HTML table of Falcon 9 launch logs from Wikipedia:</a:t>
            </a:r>
            <a:endParaRPr lang="en-US" dirty="0">
              <a:solidFill>
                <a:schemeClr val="bg1"/>
              </a:solidFill>
              <a:latin typeface="Abadi"/>
            </a:endParaRPr>
          </a:p>
          <a:p>
            <a:r>
              <a:rPr lang="en-US" sz="22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https://en.wikipedia.org/wiki/List_of_Falcon_9_and_Falcon_Heavy_launches</a:t>
            </a:r>
            <a:endParaRPr lang="en-US"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endParaRPr>
          </a:p>
          <a:p>
            <a:endParaRPr lang="en-US" sz="2200" dirty="0">
              <a:solidFill>
                <a:schemeClr val="bg1"/>
              </a:solidFill>
              <a:latin typeface="Abadi"/>
              <a:ea typeface="+mn-lt"/>
              <a:cs typeface="+mn-lt"/>
            </a:endParaRPr>
          </a:p>
          <a:p>
            <a:r>
              <a:rPr lang="en-US" sz="2200" dirty="0">
                <a:solidFill>
                  <a:schemeClr val="bg1"/>
                </a:solidFill>
                <a:latin typeface="Abadi"/>
                <a:ea typeface="+mn-lt"/>
                <a:cs typeface="+mn-lt"/>
              </a:rPr>
              <a:t>But the dataset we kept to follow the project was the one collected through the SpaceX API, through GET requests. We also performed some basic data manipulation and formatting operations.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4290" y="1714194"/>
            <a:ext cx="5242489" cy="1989088"/>
          </a:xfrm>
          <a:prstGeom prst="rect">
            <a:avLst/>
          </a:prstGeom>
        </p:spPr>
        <p:txBody>
          <a:bodyPr vert="horz" lIns="91440" tIns="45720" rIns="91440" bIns="45720" rtlCol="0" anchor="t">
            <a:noAutofit/>
          </a:bodyPr>
          <a:lstStyle/>
          <a:p>
            <a:pPr lvl="1">
              <a:buNone/>
            </a:pPr>
            <a:endParaRPr lang="en-US" sz="2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Abadi"/>
              <a:ea typeface="+mn-lt"/>
              <a:cs typeface="+mn-lt"/>
            </a:endParaRPr>
          </a:p>
          <a:p>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buNone/>
            </a:pPr>
            <a:endParaRPr lang="en-US">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AD51DD69-9ADA-A2E8-C79A-D98277FE0707}"/>
              </a:ext>
            </a:extLst>
          </p:cNvPr>
          <p:cNvPicPr>
            <a:picLocks noChangeAspect="1"/>
          </p:cNvPicPr>
          <p:nvPr/>
        </p:nvPicPr>
        <p:blipFill>
          <a:blip r:embed="rId3"/>
          <a:stretch>
            <a:fillRect/>
          </a:stretch>
        </p:blipFill>
        <p:spPr>
          <a:xfrm>
            <a:off x="7021154" y="1578230"/>
            <a:ext cx="4036757" cy="4291475"/>
          </a:xfrm>
          <a:prstGeom prst="rect">
            <a:avLst/>
          </a:prstGeom>
        </p:spPr>
      </p:pic>
      <p:sp>
        <p:nvSpPr>
          <p:cNvPr id="5" name="TextBox 4">
            <a:extLst>
              <a:ext uri="{FF2B5EF4-FFF2-40B4-BE49-F238E27FC236}">
                <a16:creationId xmlns:a16="http://schemas.microsoft.com/office/drawing/2014/main" id="{FFDFF50A-A112-6B32-067B-1EFF4FC2D96D}"/>
              </a:ext>
            </a:extLst>
          </p:cNvPr>
          <p:cNvSpPr txBox="1"/>
          <p:nvPr/>
        </p:nvSpPr>
        <p:spPr>
          <a:xfrm>
            <a:off x="1254125" y="1582380"/>
            <a:ext cx="525104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In addition to using the request module, a series of auxiliary functions were defined that allowed the API to be used to extract information using ID numbers from the release data. The work was carried out as outlined in the following flowchart.</a:t>
            </a:r>
            <a:endParaRPr lang="en-US" sz="2200" dirty="0">
              <a:solidFill>
                <a:schemeClr val="bg1"/>
              </a:solidFill>
              <a:latin typeface="Abadi"/>
            </a:endParaRPr>
          </a:p>
          <a:p>
            <a:endParaRPr lang="en-US" sz="2200" dirty="0">
              <a:solidFill>
                <a:schemeClr val="bg1"/>
              </a:solidFill>
              <a:latin typeface="Abadi"/>
            </a:endParaRPr>
          </a:p>
          <a:p>
            <a:r>
              <a:rPr lang="en-US" sz="2200" dirty="0">
                <a:solidFill>
                  <a:schemeClr val="bg1"/>
                </a:solidFill>
                <a:latin typeface="Abadi"/>
                <a:ea typeface="+mn-lt"/>
                <a:cs typeface="+mn-lt"/>
              </a:rPr>
              <a:t>You can find the complete step-by-step extraction instructions at:</a:t>
            </a:r>
            <a:endParaRPr lang="en-US" sz="2200" dirty="0">
              <a:solidFill>
                <a:schemeClr val="bg1"/>
              </a:solidFill>
              <a:latin typeface="Abadi"/>
            </a:endParaRPr>
          </a:p>
          <a:p>
            <a:r>
              <a:rPr lang="en-US" sz="2200" b="1" dirty="0">
                <a:solidFill>
                  <a:schemeClr val="bg1"/>
                </a:solidFill>
                <a:latin typeface="Abadi"/>
                <a:ea typeface="+mn-lt"/>
                <a:cs typeface="+mn-lt"/>
                <a:hlinkClick r:id="rId4">
                  <a:extLst>
                    <a:ext uri="{A12FA001-AC4F-418D-AE19-62706E023703}">
                      <ahyp:hlinkClr xmlns:ahyp="http://schemas.microsoft.com/office/drawing/2018/hyperlinkcolor" val="tx"/>
                    </a:ext>
                  </a:extLst>
                </a:hlinkClick>
              </a:rPr>
              <a:t>Link to the notebook</a:t>
            </a:r>
            <a:endParaRPr lang="en-US" sz="2200" b="1">
              <a:solidFill>
                <a:schemeClr val="bg1"/>
              </a:solidFill>
              <a:latin typeface="Abadi"/>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E468CD13-E691-49D0-47B8-CD3671C868A1}"/>
              </a:ext>
            </a:extLst>
          </p:cNvPr>
          <p:cNvSpPr txBox="1"/>
          <p:nvPr/>
        </p:nvSpPr>
        <p:spPr>
          <a:xfrm>
            <a:off x="767424" y="1451965"/>
            <a:ext cx="1067738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latin typeface="Abadi"/>
                <a:ea typeface="+mn-lt"/>
                <a:cs typeface="+mn-lt"/>
              </a:rPr>
              <a:t>In this project, we created a web archive of Falcon 9 launch logs using </a:t>
            </a:r>
            <a:r>
              <a:rPr lang="en-US" sz="2200" err="1">
                <a:solidFill>
                  <a:schemeClr val="bg1"/>
                </a:solidFill>
                <a:latin typeface="Abadi"/>
                <a:ea typeface="+mn-lt"/>
                <a:cs typeface="+mn-lt"/>
              </a:rPr>
              <a:t>BeautifulSoup</a:t>
            </a:r>
            <a:r>
              <a:rPr lang="en-US" sz="2200" dirty="0">
                <a:solidFill>
                  <a:schemeClr val="bg1"/>
                </a:solidFill>
                <a:latin typeface="Abadi"/>
                <a:ea typeface="+mn-lt"/>
                <a:cs typeface="+mn-lt"/>
              </a:rPr>
              <a:t> and extracted an HTML table from Wikipedia. The columns were then scraped using </a:t>
            </a:r>
            <a:r>
              <a:rPr lang="en-US" sz="2200" err="1">
                <a:solidFill>
                  <a:schemeClr val="bg1"/>
                </a:solidFill>
                <a:latin typeface="Abadi"/>
                <a:ea typeface="+mn-lt"/>
                <a:cs typeface="+mn-lt"/>
              </a:rPr>
              <a:t>webscraping</a:t>
            </a:r>
            <a:r>
              <a:rPr lang="en-US" sz="2200" dirty="0">
                <a:solidFill>
                  <a:schemeClr val="bg1"/>
                </a:solidFill>
                <a:latin typeface="Abadi"/>
                <a:ea typeface="+mn-lt"/>
                <a:cs typeface="+mn-lt"/>
              </a:rPr>
              <a:t> techniques to create a Pandas data frame. As shown here:</a:t>
            </a:r>
            <a:endParaRPr lang="en-US" dirty="0">
              <a:solidFill>
                <a:schemeClr val="bg1"/>
              </a:solidFill>
              <a:latin typeface="Abadi"/>
              <a:ea typeface="+mn-lt"/>
              <a:cs typeface="+mn-lt"/>
            </a:endParaRPr>
          </a:p>
          <a:p>
            <a:r>
              <a:rPr lang="en-US" sz="2200" b="1" dirty="0">
                <a:solidFill>
                  <a:schemeClr val="bg1"/>
                </a:solidFill>
                <a:latin typeface="Abadi"/>
                <a:ea typeface="+mn-lt"/>
                <a:cs typeface="+mn-lt"/>
                <a:hlinkClick r:id="rId3">
                  <a:extLst>
                    <a:ext uri="{A12FA001-AC4F-418D-AE19-62706E023703}">
                      <ahyp:hlinkClr xmlns:ahyp="http://schemas.microsoft.com/office/drawing/2018/hyperlinkcolor" val="tx"/>
                    </a:ext>
                  </a:extLst>
                </a:hlinkClick>
              </a:rPr>
              <a:t>Link to the notebook</a:t>
            </a:r>
            <a:endParaRPr lang="en-US" sz="2200" b="1">
              <a:solidFill>
                <a:schemeClr val="bg1"/>
              </a:solidFill>
              <a:latin typeface="Abadi"/>
              <a:hlinkClick r:id="">
                <a:extLst>
                  <a:ext uri="{A12FA001-AC4F-418D-AE19-62706E023703}">
                    <ahyp:hlinkClr xmlns:ahyp="http://schemas.microsoft.com/office/drawing/2018/hyperlinkcolor" val="tx"/>
                  </a:ext>
                </a:extLst>
              </a:hlinkClick>
            </a:endParaRPr>
          </a:p>
        </p:txBody>
      </p:sp>
      <p:pic>
        <p:nvPicPr>
          <p:cNvPr id="9" name="Picture 8">
            <a:extLst>
              <a:ext uri="{FF2B5EF4-FFF2-40B4-BE49-F238E27FC236}">
                <a16:creationId xmlns:a16="http://schemas.microsoft.com/office/drawing/2014/main" id="{DC520A45-5F24-69DE-EDEA-8BB8A1B53E0F}"/>
              </a:ext>
            </a:extLst>
          </p:cNvPr>
          <p:cNvPicPr>
            <a:picLocks noChangeAspect="1"/>
          </p:cNvPicPr>
          <p:nvPr/>
        </p:nvPicPr>
        <p:blipFill>
          <a:blip r:embed="rId4"/>
          <a:stretch>
            <a:fillRect/>
          </a:stretch>
        </p:blipFill>
        <p:spPr>
          <a:xfrm>
            <a:off x="952798" y="3434116"/>
            <a:ext cx="10112153" cy="234940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3</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Mesh</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1308</cp:revision>
  <dcterms:created xsi:type="dcterms:W3CDTF">2021-04-29T18:58:34Z</dcterms:created>
  <dcterms:modified xsi:type="dcterms:W3CDTF">2025-04-23T11:54:02Z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